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sldIdLst>
    <p:sldId id="267" r:id="rId5"/>
    <p:sldId id="276" r:id="rId6"/>
    <p:sldId id="258" r:id="rId7"/>
    <p:sldId id="259" r:id="rId8"/>
    <p:sldId id="261" r:id="rId9"/>
    <p:sldId id="269" r:id="rId10"/>
    <p:sldId id="262" r:id="rId11"/>
    <p:sldId id="278" r:id="rId12"/>
    <p:sldId id="279" r:id="rId13"/>
    <p:sldId id="280" r:id="rId14"/>
    <p:sldId id="263" r:id="rId15"/>
    <p:sldId id="264"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2B5"/>
    <a:srgbClr val="F5E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9T18:04:41.515"/>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6:17:47.883"/>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9T18:10:01.319"/>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26:47.860"/>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June 14, 2026</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627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June 14, 2026</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093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June 14, 2026</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4827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June 14, 2026</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0914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June 14, 2026</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1805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June 14, 2026</a:t>
            </a:fld>
            <a:endParaRPr lang="en-US"/>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9697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June 14, 2026</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031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June 14, 2026</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94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June 14, 2026</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6250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June 14, 2026</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126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June 14, 2026</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7121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D2B5"/>
        </a:solidFill>
        <a:effectLst/>
      </p:bgPr>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June 14, 2026</a:t>
            </a:fld>
            <a:endParaRPr lang="en-US">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4307872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4"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c.lambert@haslingden-st-james.lancs.sch.uk" TargetMode="External"/><Relationship Id="rId2" Type="http://schemas.openxmlformats.org/officeDocument/2006/relationships/hyperlink" Target="mailto:office@haslingden-st-james.lancs.sch.uk"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customXml" Target="../ink/ink4.xml"/><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2" name="Rectangle 1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062CD28A-DCC9-C8E3-E34A-6E2F2554EBF7}"/>
              </a:ext>
            </a:extLst>
          </p:cNvPr>
          <p:cNvSpPr txBox="1">
            <a:spLocks/>
          </p:cNvSpPr>
          <p:nvPr/>
        </p:nvSpPr>
        <p:spPr>
          <a:xfrm>
            <a:off x="221526" y="5625289"/>
            <a:ext cx="11581454" cy="95962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ea typeface="Batang"/>
              </a:rPr>
              <a:t>Welcome to our school!</a:t>
            </a:r>
            <a:endParaRPr lang="en-US" sz="6000" i="1" dirty="0"/>
          </a:p>
        </p:txBody>
      </p:sp>
      <p:pic>
        <p:nvPicPr>
          <p:cNvPr id="4" name="Picture 3">
            <a:extLst>
              <a:ext uri="{FF2B5EF4-FFF2-40B4-BE49-F238E27FC236}">
                <a16:creationId xmlns:a16="http://schemas.microsoft.com/office/drawing/2014/main" id="{D8DD0596-C45F-49A6-83A0-04672AF560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845" y="93281"/>
            <a:ext cx="6792309" cy="5094232"/>
          </a:xfrm>
          <a:prstGeom prst="rect">
            <a:avLst/>
          </a:prstGeom>
        </p:spPr>
      </p:pic>
      <p:pic>
        <p:nvPicPr>
          <p:cNvPr id="7" name="Picture 6">
            <a:extLst>
              <a:ext uri="{FF2B5EF4-FFF2-40B4-BE49-F238E27FC236}">
                <a16:creationId xmlns:a16="http://schemas.microsoft.com/office/drawing/2014/main" id="{1E7A3C2F-062D-4A7A-BB09-507E6D63C1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7785" y="5029199"/>
            <a:ext cx="1452969" cy="1383115"/>
          </a:xfrm>
          <a:prstGeom prst="rect">
            <a:avLst/>
          </a:prstGeom>
        </p:spPr>
      </p:pic>
      <p:pic>
        <p:nvPicPr>
          <p:cNvPr id="13" name="Picture 12">
            <a:extLst>
              <a:ext uri="{FF2B5EF4-FFF2-40B4-BE49-F238E27FC236}">
                <a16:creationId xmlns:a16="http://schemas.microsoft.com/office/drawing/2014/main" id="{005DAF7C-6995-4094-A9B2-4CF89EBF5F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81" y="5062168"/>
            <a:ext cx="1452969" cy="1383115"/>
          </a:xfrm>
          <a:prstGeom prst="rect">
            <a:avLst/>
          </a:prstGeom>
        </p:spPr>
      </p:pic>
    </p:spTree>
    <p:extLst>
      <p:ext uri="{BB962C8B-B14F-4D97-AF65-F5344CB8AC3E}">
        <p14:creationId xmlns:p14="http://schemas.microsoft.com/office/powerpoint/2010/main" val="207105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3A99-AE86-40C3-816B-7977DED6540D}"/>
              </a:ext>
            </a:extLst>
          </p:cNvPr>
          <p:cNvSpPr>
            <a:spLocks noGrp="1"/>
          </p:cNvSpPr>
          <p:nvPr>
            <p:ph type="title"/>
          </p:nvPr>
        </p:nvSpPr>
        <p:spPr/>
        <p:txBody>
          <a:bodyPr>
            <a:normAutofit/>
          </a:bodyPr>
          <a:lstStyle/>
          <a:p>
            <a:r>
              <a:rPr lang="en-US" sz="4400" b="1" i="1" cap="none" dirty="0"/>
              <a:t>PE Kit</a:t>
            </a:r>
          </a:p>
        </p:txBody>
      </p:sp>
      <p:sp>
        <p:nvSpPr>
          <p:cNvPr id="3" name="Content Placeholder 2">
            <a:extLst>
              <a:ext uri="{FF2B5EF4-FFF2-40B4-BE49-F238E27FC236}">
                <a16:creationId xmlns:a16="http://schemas.microsoft.com/office/drawing/2014/main" id="{FD20F1D1-56AB-4A81-8B01-395B61293881}"/>
              </a:ext>
            </a:extLst>
          </p:cNvPr>
          <p:cNvSpPr>
            <a:spLocks noGrp="1"/>
          </p:cNvSpPr>
          <p:nvPr>
            <p:ph idx="1"/>
          </p:nvPr>
        </p:nvSpPr>
        <p:spPr>
          <a:xfrm>
            <a:off x="1050879" y="1825624"/>
            <a:ext cx="5746161" cy="4428753"/>
          </a:xfrm>
        </p:spPr>
        <p:txBody>
          <a:bodyPr/>
          <a:lstStyle/>
          <a:p>
            <a:pPr eaLnBrk="1" hangingPunct="1">
              <a:spcBef>
                <a:spcPts val="600"/>
              </a:spcBef>
              <a:buClr>
                <a:srgbClr val="7030A0"/>
              </a:buClr>
              <a:buSzPct val="73000"/>
              <a:defRPr/>
            </a:pPr>
            <a:r>
              <a:rPr lang="en-GB" altLang="en-US" sz="2800" kern="1200" dirty="0">
                <a:solidFill>
                  <a:prstClr val="black"/>
                </a:solidFill>
                <a:latin typeface="Bembo" panose="02020502050201020203" pitchFamily="18" charset="0"/>
              </a:rPr>
              <a:t>Black shorts/leggings or </a:t>
            </a:r>
            <a:r>
              <a:rPr lang="en-US" altLang="en-US" sz="2800" kern="1200" dirty="0">
                <a:solidFill>
                  <a:prstClr val="black"/>
                </a:solidFill>
                <a:latin typeface="Bembo" panose="02020502050201020203" pitchFamily="18" charset="0"/>
              </a:rPr>
              <a:t>joggers</a:t>
            </a:r>
            <a:endParaRPr lang="en-GB" altLang="en-US" sz="2800" kern="1200" dirty="0">
              <a:solidFill>
                <a:prstClr val="black"/>
              </a:solidFill>
              <a:latin typeface="Bembo" panose="02020502050201020203" pitchFamily="18" charset="0"/>
            </a:endParaRPr>
          </a:p>
          <a:p>
            <a:pPr eaLnBrk="1" hangingPunct="1">
              <a:spcBef>
                <a:spcPts val="600"/>
              </a:spcBef>
              <a:buClr>
                <a:srgbClr val="7030A0"/>
              </a:buClr>
              <a:buSzPct val="73000"/>
              <a:defRPr/>
            </a:pPr>
            <a:r>
              <a:rPr lang="en-GB" altLang="en-US" sz="2800" kern="1200" dirty="0">
                <a:solidFill>
                  <a:prstClr val="black"/>
                </a:solidFill>
                <a:latin typeface="Bembo" panose="02020502050201020203" pitchFamily="18" charset="0"/>
              </a:rPr>
              <a:t>White round neck t-shirt</a:t>
            </a:r>
          </a:p>
          <a:p>
            <a:pPr eaLnBrk="1" hangingPunct="1">
              <a:spcBef>
                <a:spcPts val="600"/>
              </a:spcBef>
              <a:buClr>
                <a:srgbClr val="7030A0"/>
              </a:buClr>
              <a:buSzPct val="73000"/>
              <a:defRPr/>
            </a:pPr>
            <a:r>
              <a:rPr lang="en-GB" altLang="en-US" sz="2800" kern="1200" dirty="0">
                <a:solidFill>
                  <a:prstClr val="black"/>
                </a:solidFill>
                <a:latin typeface="Bembo" panose="02020502050201020203" pitchFamily="18" charset="0"/>
              </a:rPr>
              <a:t>Black pumps</a:t>
            </a:r>
          </a:p>
          <a:p>
            <a:pPr eaLnBrk="1" hangingPunct="1">
              <a:spcBef>
                <a:spcPts val="600"/>
              </a:spcBef>
              <a:buClr>
                <a:srgbClr val="7030A0"/>
              </a:buClr>
              <a:buSzPct val="73000"/>
              <a:defRPr/>
            </a:pPr>
            <a:endParaRPr lang="en-US" altLang="en-US" sz="2800" b="1" u="sng" kern="1200" dirty="0">
              <a:solidFill>
                <a:prstClr val="black"/>
              </a:solidFill>
              <a:latin typeface="Bembo" panose="02020502050201020203" pitchFamily="18" charset="0"/>
            </a:endParaRPr>
          </a:p>
          <a:p>
            <a:pPr eaLnBrk="1" hangingPunct="1">
              <a:spcBef>
                <a:spcPts val="600"/>
              </a:spcBef>
              <a:buClr>
                <a:srgbClr val="7030A0"/>
              </a:buClr>
              <a:buSzPct val="73000"/>
              <a:defRPr/>
            </a:pPr>
            <a:endParaRPr lang="en-US" altLang="en-US" sz="2800" b="1" u="sng" kern="1200" dirty="0">
              <a:solidFill>
                <a:prstClr val="black"/>
              </a:solidFill>
              <a:latin typeface="Bembo" panose="02020502050201020203" pitchFamily="18" charset="0"/>
            </a:endParaRPr>
          </a:p>
          <a:p>
            <a:pPr eaLnBrk="1" hangingPunct="1">
              <a:spcBef>
                <a:spcPts val="600"/>
              </a:spcBef>
              <a:buClr>
                <a:srgbClr val="7030A0"/>
              </a:buClr>
              <a:buSzPct val="73000"/>
              <a:defRPr/>
            </a:pPr>
            <a:r>
              <a:rPr lang="en-US" altLang="en-US" sz="2800" b="1" kern="1200" dirty="0">
                <a:solidFill>
                  <a:prstClr val="black"/>
                </a:solidFill>
                <a:latin typeface="Bembo" panose="02020502050201020203" pitchFamily="18" charset="0"/>
              </a:rPr>
              <a:t>Please send PE kits in a PE bag to stay in school.</a:t>
            </a:r>
          </a:p>
          <a:p>
            <a:pPr eaLnBrk="1" hangingPunct="1">
              <a:spcBef>
                <a:spcPts val="600"/>
              </a:spcBef>
              <a:buClr>
                <a:srgbClr val="7030A0"/>
              </a:buClr>
              <a:buSzPct val="73000"/>
              <a:defRPr/>
            </a:pPr>
            <a:r>
              <a:rPr lang="en-US" altLang="en-US" sz="2800" b="1" kern="1200" dirty="0">
                <a:solidFill>
                  <a:prstClr val="black"/>
                </a:solidFill>
                <a:latin typeface="Bembo" panose="02020502050201020203" pitchFamily="18" charset="0"/>
              </a:rPr>
              <a:t>Please label all items with your child’s name.</a:t>
            </a:r>
          </a:p>
          <a:p>
            <a:pPr marL="0" indent="0">
              <a:buNone/>
            </a:pPr>
            <a:endParaRPr lang="en-US" dirty="0"/>
          </a:p>
        </p:txBody>
      </p:sp>
      <p:pic>
        <p:nvPicPr>
          <p:cNvPr id="5" name="Picture 4">
            <a:extLst>
              <a:ext uri="{FF2B5EF4-FFF2-40B4-BE49-F238E27FC236}">
                <a16:creationId xmlns:a16="http://schemas.microsoft.com/office/drawing/2014/main" id="{9D890CD2-2016-43CC-A810-124407D4F1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200" y="265006"/>
            <a:ext cx="4745990" cy="6327987"/>
          </a:xfrm>
          <a:prstGeom prst="rect">
            <a:avLst/>
          </a:prstGeom>
        </p:spPr>
      </p:pic>
    </p:spTree>
    <p:extLst>
      <p:ext uri="{BB962C8B-B14F-4D97-AF65-F5344CB8AC3E}">
        <p14:creationId xmlns:p14="http://schemas.microsoft.com/office/powerpoint/2010/main" val="77456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47EE51-A148-E709-CEE6-790B885598B6}"/>
              </a:ext>
            </a:extLst>
          </p:cNvPr>
          <p:cNvSpPr txBox="1">
            <a:spLocks/>
          </p:cNvSpPr>
          <p:nvPr/>
        </p:nvSpPr>
        <p:spPr>
          <a:xfrm>
            <a:off x="264657" y="3744"/>
            <a:ext cx="11351417" cy="107463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ea typeface="Batang"/>
              </a:rPr>
              <a:t>Frequently Asked Questions</a:t>
            </a:r>
          </a:p>
        </p:txBody>
      </p:sp>
      <p:sp>
        <p:nvSpPr>
          <p:cNvPr id="5" name="Content Placeholder 2">
            <a:extLst>
              <a:ext uri="{FF2B5EF4-FFF2-40B4-BE49-F238E27FC236}">
                <a16:creationId xmlns:a16="http://schemas.microsoft.com/office/drawing/2014/main" id="{2D4EB25A-1559-10F2-FFC6-EF5B8503F3FB}"/>
              </a:ext>
            </a:extLst>
          </p:cNvPr>
          <p:cNvSpPr txBox="1">
            <a:spLocks/>
          </p:cNvSpPr>
          <p:nvPr/>
        </p:nvSpPr>
        <p:spPr>
          <a:xfrm>
            <a:off x="130729" y="1509322"/>
            <a:ext cx="11895320" cy="511886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ea typeface="Batang"/>
              </a:rPr>
              <a:t>Doors open at 8:45 and close at 8:50 for the register.  The end of the day is at 3:20. </a:t>
            </a:r>
          </a:p>
          <a:p>
            <a:pPr marL="0" indent="0">
              <a:buNone/>
            </a:pPr>
            <a:endParaRPr lang="en-US" sz="1600" dirty="0">
              <a:ea typeface="Batang"/>
            </a:endParaRPr>
          </a:p>
          <a:p>
            <a:r>
              <a:rPr lang="en-US" sz="1600" dirty="0">
                <a:ea typeface="Batang"/>
              </a:rPr>
              <a:t>All children need the following: </a:t>
            </a:r>
          </a:p>
          <a:p>
            <a:r>
              <a:rPr lang="en-US" sz="1600" dirty="0">
                <a:ea typeface="Batang"/>
              </a:rPr>
              <a:t>A water bottle</a:t>
            </a:r>
          </a:p>
          <a:p>
            <a:r>
              <a:rPr lang="en-US" sz="1600" dirty="0">
                <a:ea typeface="Batang"/>
              </a:rPr>
              <a:t>A coat with a working zip and a hood</a:t>
            </a:r>
          </a:p>
          <a:p>
            <a:r>
              <a:rPr lang="en-US" sz="1600" dirty="0">
                <a:ea typeface="Batang"/>
              </a:rPr>
              <a:t>A bag with a spare change of clothes (full – jumper/cardigan, socks/tights, underwear, skirt/dress/trousers, shirt). This will remain at school and will only come home when necessary (if your child has an accident – water play or toileting). </a:t>
            </a:r>
          </a:p>
          <a:p>
            <a:r>
              <a:rPr lang="en-US" sz="1600" dirty="0">
                <a:ea typeface="Batang"/>
              </a:rPr>
              <a:t>Children are encouraged to bring a book bag each day – this can have letters in, library book, and home reading books with your child’s reading record. </a:t>
            </a:r>
          </a:p>
          <a:p>
            <a:r>
              <a:rPr lang="en-US" sz="1600" dirty="0">
                <a:ea typeface="Batang"/>
              </a:rPr>
              <a:t>PE kit (as per last slide) to stay in school</a:t>
            </a:r>
          </a:p>
          <a:p>
            <a:endParaRPr lang="en-US" sz="1600" dirty="0">
              <a:ea typeface="Batang"/>
            </a:endParaRPr>
          </a:p>
          <a:p>
            <a:r>
              <a:rPr lang="en-US" sz="1600" dirty="0">
                <a:ea typeface="Batang"/>
              </a:rPr>
              <a:t>Everything needs to be clearly labelled with your child's name.</a:t>
            </a:r>
            <a:endParaRPr lang="en-US" sz="1600" dirty="0"/>
          </a:p>
          <a:p>
            <a:pPr marL="0" indent="0">
              <a:buNone/>
            </a:pPr>
            <a:endParaRPr lang="en-US" sz="1600" dirty="0"/>
          </a:p>
          <a:p>
            <a:r>
              <a:rPr lang="en-US" sz="1600" dirty="0">
                <a:ea typeface="Batang"/>
              </a:rPr>
              <a:t>Children have 3 options daily. In your welcome packs, there is a copy of the menu so you can see the types of meals that we offer. School dinners are free for children in Reception. This continues in Year 1 and Year 2.</a:t>
            </a:r>
            <a:endParaRPr lang="en-US" sz="1600" dirty="0"/>
          </a:p>
          <a:p>
            <a:pPr marL="0" indent="0">
              <a:buNone/>
            </a:pPr>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BFCD9807-4D03-41DE-AC16-B271C00B9A57}"/>
              </a:ext>
            </a:extLst>
          </p:cNvPr>
          <p:cNvSpPr txBox="1"/>
          <p:nvPr/>
        </p:nvSpPr>
        <p:spPr>
          <a:xfrm>
            <a:off x="165951" y="952500"/>
            <a:ext cx="9753600" cy="3108543"/>
          </a:xfrm>
          <a:prstGeom prst="rect">
            <a:avLst/>
          </a:prstGeom>
          <a:noFill/>
        </p:spPr>
        <p:txBody>
          <a:bodyPr wrap="square" rtlCol="0">
            <a:spAutoFit/>
          </a:bodyPr>
          <a:lstStyle/>
          <a:p>
            <a:r>
              <a:rPr lang="en-US" sz="2800" dirty="0"/>
              <a:t>What time does school start and finish?</a:t>
            </a:r>
          </a:p>
          <a:p>
            <a:endParaRPr lang="en-US" sz="2800" dirty="0"/>
          </a:p>
          <a:p>
            <a:r>
              <a:rPr lang="en-US" sz="2800" dirty="0"/>
              <a:t>What will my child need?</a:t>
            </a:r>
          </a:p>
          <a:p>
            <a:endParaRPr lang="en-US" sz="2800" dirty="0"/>
          </a:p>
          <a:p>
            <a:endParaRPr lang="en-US" sz="2800" dirty="0"/>
          </a:p>
          <a:p>
            <a:endParaRPr lang="en-US" sz="2800" dirty="0"/>
          </a:p>
          <a:p>
            <a:endParaRPr lang="en-US" sz="2800" dirty="0"/>
          </a:p>
        </p:txBody>
      </p:sp>
      <p:sp>
        <p:nvSpPr>
          <p:cNvPr id="4" name="TextBox 3">
            <a:extLst>
              <a:ext uri="{FF2B5EF4-FFF2-40B4-BE49-F238E27FC236}">
                <a16:creationId xmlns:a16="http://schemas.microsoft.com/office/drawing/2014/main" id="{13C4C062-B2C2-470B-97C9-C17C3EE015E1}"/>
              </a:ext>
            </a:extLst>
          </p:cNvPr>
          <p:cNvSpPr txBox="1"/>
          <p:nvPr/>
        </p:nvSpPr>
        <p:spPr>
          <a:xfrm>
            <a:off x="165951" y="4863497"/>
            <a:ext cx="9108521" cy="1661993"/>
          </a:xfrm>
          <a:prstGeom prst="rect">
            <a:avLst/>
          </a:prstGeom>
          <a:noFill/>
        </p:spPr>
        <p:txBody>
          <a:bodyPr wrap="square" rtlCol="0">
            <a:spAutoFit/>
          </a:bodyPr>
          <a:lstStyle/>
          <a:p>
            <a:r>
              <a:rPr lang="en-US" sz="2800" dirty="0"/>
              <a:t>Anything else to know?</a:t>
            </a:r>
          </a:p>
          <a:p>
            <a:endParaRPr lang="en-US" sz="2800" dirty="0"/>
          </a:p>
          <a:p>
            <a:r>
              <a:rPr lang="en-US" sz="2800" dirty="0"/>
              <a:t>What do they have for lunch?</a:t>
            </a:r>
          </a:p>
          <a:p>
            <a:endParaRPr lang="en-US" dirty="0"/>
          </a:p>
        </p:txBody>
      </p:sp>
    </p:spTree>
    <p:extLst>
      <p:ext uri="{BB962C8B-B14F-4D97-AF65-F5344CB8AC3E}">
        <p14:creationId xmlns:p14="http://schemas.microsoft.com/office/powerpoint/2010/main" val="203899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567002-0875-63EB-2CA2-71448E1421BF}"/>
              </a:ext>
            </a:extLst>
          </p:cNvPr>
          <p:cNvSpPr txBox="1">
            <a:spLocks/>
          </p:cNvSpPr>
          <p:nvPr/>
        </p:nvSpPr>
        <p:spPr>
          <a:xfrm>
            <a:off x="221525" y="3744"/>
            <a:ext cx="11351417" cy="1002752"/>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a:ea typeface="Batang"/>
              </a:rPr>
              <a:t>Who do I contact?</a:t>
            </a:r>
          </a:p>
        </p:txBody>
      </p:sp>
      <p:sp>
        <p:nvSpPr>
          <p:cNvPr id="2" name="Content Placeholder 2">
            <a:extLst>
              <a:ext uri="{FF2B5EF4-FFF2-40B4-BE49-F238E27FC236}">
                <a16:creationId xmlns:a16="http://schemas.microsoft.com/office/drawing/2014/main" id="{80E20817-D639-6E7F-75DC-009C1AEF3DCF}"/>
              </a:ext>
            </a:extLst>
          </p:cNvPr>
          <p:cNvSpPr txBox="1">
            <a:spLocks/>
          </p:cNvSpPr>
          <p:nvPr/>
        </p:nvSpPr>
        <p:spPr>
          <a:xfrm>
            <a:off x="216991" y="1199830"/>
            <a:ext cx="11767941" cy="5524962"/>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Batang"/>
              </a:rPr>
              <a:t>If someone else is picking my child up?</a:t>
            </a:r>
          </a:p>
          <a:p>
            <a:pPr marL="0" indent="0">
              <a:buNone/>
            </a:pPr>
            <a:r>
              <a:rPr lang="en-US" sz="1800" dirty="0">
                <a:ea typeface="Batang"/>
              </a:rPr>
              <a:t>Anyone who might pick your child up on a regular basis (except parents/guardians) should be added to the collection consent form. If their name isn't on the collection consent form, contact the school office. Please ensure this person has the password.</a:t>
            </a:r>
            <a:endParaRPr lang="en-US" sz="1800" dirty="0"/>
          </a:p>
          <a:p>
            <a:pPr marL="0" indent="0">
              <a:buNone/>
            </a:pPr>
            <a:r>
              <a:rPr lang="en-US" sz="1800" b="1" dirty="0">
                <a:ea typeface="Batang"/>
              </a:rPr>
              <a:t>If my child is absent?</a:t>
            </a:r>
          </a:p>
          <a:p>
            <a:pPr marL="0" indent="0">
              <a:buNone/>
            </a:pPr>
            <a:r>
              <a:rPr lang="en-US" sz="1800" dirty="0">
                <a:ea typeface="Batang"/>
              </a:rPr>
              <a:t>Call the school office and leave a message.</a:t>
            </a:r>
            <a:endParaRPr lang="en-US" sz="1800" dirty="0"/>
          </a:p>
          <a:p>
            <a:pPr marL="0" indent="0">
              <a:buNone/>
            </a:pPr>
            <a:r>
              <a:rPr lang="en-US" sz="1800" b="1" dirty="0">
                <a:ea typeface="Batang"/>
              </a:rPr>
              <a:t>If my child is arriving late/leaving early for an appointment?</a:t>
            </a:r>
            <a:endParaRPr lang="en-US" sz="1800" b="1" dirty="0"/>
          </a:p>
          <a:p>
            <a:pPr marL="0" indent="0">
              <a:buNone/>
            </a:pPr>
            <a:r>
              <a:rPr lang="en-US" sz="1800" dirty="0">
                <a:ea typeface="Batang"/>
              </a:rPr>
              <a:t>Contact the school office and let the class teacher know.</a:t>
            </a:r>
            <a:endParaRPr lang="en-US" sz="1800" dirty="0"/>
          </a:p>
          <a:p>
            <a:pPr marL="0" indent="0">
              <a:buNone/>
            </a:pPr>
            <a:r>
              <a:rPr lang="en-US" sz="1800" b="1" dirty="0">
                <a:ea typeface="Batang"/>
              </a:rPr>
              <a:t>About financial questions such as paying for a school trip or an event?</a:t>
            </a:r>
          </a:p>
          <a:p>
            <a:pPr marL="0" indent="0">
              <a:buNone/>
            </a:pPr>
            <a:r>
              <a:rPr lang="en-US" sz="1800" dirty="0">
                <a:ea typeface="Batang"/>
              </a:rPr>
              <a:t>Contact Miss Brewer, school bursar (</a:t>
            </a:r>
            <a:r>
              <a:rPr lang="en-US" sz="1800" dirty="0">
                <a:ea typeface="Batang"/>
                <a:hlinkClick r:id="rId2"/>
              </a:rPr>
              <a:t>office@haslingden-st-james.lancs.sch.uk</a:t>
            </a:r>
            <a:r>
              <a:rPr lang="en-US" sz="1800" dirty="0">
                <a:ea typeface="Batang"/>
              </a:rPr>
              <a:t>)</a:t>
            </a:r>
            <a:endParaRPr lang="en-US" sz="1800" dirty="0"/>
          </a:p>
          <a:p>
            <a:pPr marL="0" indent="0">
              <a:buNone/>
            </a:pPr>
            <a:r>
              <a:rPr lang="en-US" sz="1800" b="1" dirty="0">
                <a:ea typeface="Batang"/>
              </a:rPr>
              <a:t>To let you know our address or phone number has changed?</a:t>
            </a:r>
            <a:endParaRPr lang="en-US" sz="1800" b="1" dirty="0"/>
          </a:p>
          <a:p>
            <a:pPr marL="0" indent="0">
              <a:buNone/>
            </a:pPr>
            <a:r>
              <a:rPr lang="en-US" sz="1800" dirty="0">
                <a:ea typeface="Batang"/>
              </a:rPr>
              <a:t>Speak to </a:t>
            </a:r>
            <a:r>
              <a:rPr lang="en-US" sz="1800" dirty="0" err="1">
                <a:ea typeface="Batang"/>
              </a:rPr>
              <a:t>Mrs</a:t>
            </a:r>
            <a:r>
              <a:rPr lang="en-US" sz="1800" dirty="0">
                <a:ea typeface="Batang"/>
              </a:rPr>
              <a:t> Lambert, school business support (</a:t>
            </a:r>
            <a:r>
              <a:rPr lang="en-US" sz="1800" dirty="0">
                <a:ea typeface="Batang"/>
                <a:hlinkClick r:id="rId3"/>
              </a:rPr>
              <a:t>c.lambert@haslingden-st-james.lancs.sch.uk</a:t>
            </a:r>
            <a:endParaRPr lang="en-US" sz="1800" dirty="0"/>
          </a:p>
          <a:p>
            <a:endParaRPr lang="en-US" dirty="0"/>
          </a:p>
          <a:p>
            <a:endParaRPr lang="en-US" dirty="0"/>
          </a:p>
          <a:p>
            <a:endParaRPr lang="en-US" dirty="0"/>
          </a:p>
        </p:txBody>
      </p:sp>
    </p:spTree>
    <p:extLst>
      <p:ext uri="{BB962C8B-B14F-4D97-AF65-F5344CB8AC3E}">
        <p14:creationId xmlns:p14="http://schemas.microsoft.com/office/powerpoint/2010/main" val="28774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9BE8B1-7777-39F4-93B0-8E76C08491ED}"/>
              </a:ext>
            </a:extLst>
          </p:cNvPr>
          <p:cNvSpPr txBox="1">
            <a:spLocks/>
          </p:cNvSpPr>
          <p:nvPr/>
        </p:nvSpPr>
        <p:spPr>
          <a:xfrm>
            <a:off x="279034" y="3744"/>
            <a:ext cx="11351417" cy="123278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ea typeface="Batang"/>
              </a:rPr>
              <a:t>What's next?</a:t>
            </a:r>
          </a:p>
        </p:txBody>
      </p:sp>
      <p:sp>
        <p:nvSpPr>
          <p:cNvPr id="5" name="Content Placeholder 2">
            <a:extLst>
              <a:ext uri="{FF2B5EF4-FFF2-40B4-BE49-F238E27FC236}">
                <a16:creationId xmlns:a16="http://schemas.microsoft.com/office/drawing/2014/main" id="{B4A41A77-83F9-FFEA-56F4-2215421EA2E7}"/>
              </a:ext>
            </a:extLst>
          </p:cNvPr>
          <p:cNvSpPr txBox="1">
            <a:spLocks/>
          </p:cNvSpPr>
          <p:nvPr/>
        </p:nvSpPr>
        <p:spPr>
          <a:xfrm>
            <a:off x="279034" y="620138"/>
            <a:ext cx="11636527" cy="623411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ea typeface="Batang"/>
              </a:rPr>
              <a:t>NOW...</a:t>
            </a:r>
            <a:endParaRPr lang="en-US" sz="1600" b="1" dirty="0"/>
          </a:p>
          <a:p>
            <a:pPr marL="0" indent="0">
              <a:buNone/>
            </a:pPr>
            <a:r>
              <a:rPr lang="en-US" sz="1600" dirty="0">
                <a:ea typeface="Batang"/>
              </a:rPr>
              <a:t>Looking around your child's classroom, and asking any other questions you might have.</a:t>
            </a:r>
            <a:endParaRPr lang="en-US" sz="1600" dirty="0"/>
          </a:p>
          <a:p>
            <a:pPr marL="0" indent="0">
              <a:buNone/>
            </a:pPr>
            <a:endParaRPr lang="en-US" sz="1600" dirty="0"/>
          </a:p>
          <a:p>
            <a:pPr marL="0" indent="0">
              <a:buNone/>
            </a:pPr>
            <a:r>
              <a:rPr lang="en-US" sz="1600" b="1" dirty="0">
                <a:ea typeface="Batang"/>
              </a:rPr>
              <a:t>NEXT...</a:t>
            </a:r>
            <a:endParaRPr lang="en-US" sz="1600" b="1" dirty="0"/>
          </a:p>
          <a:p>
            <a:pPr marL="0" indent="0">
              <a:buNone/>
            </a:pPr>
            <a:r>
              <a:rPr lang="en-US" sz="1600" dirty="0">
                <a:ea typeface="Batang"/>
              </a:rPr>
              <a:t>Your child's transition sessions: Thursday 2</a:t>
            </a:r>
            <a:r>
              <a:rPr lang="en-US" sz="1600" baseline="30000" dirty="0">
                <a:ea typeface="Batang"/>
              </a:rPr>
              <a:t>nd</a:t>
            </a:r>
            <a:r>
              <a:rPr lang="en-US" sz="1600" dirty="0">
                <a:ea typeface="Batang"/>
              </a:rPr>
              <a:t> July 9:30-11:30am and Tuesday 7</a:t>
            </a:r>
            <a:r>
              <a:rPr lang="en-US" sz="1600" baseline="30000" dirty="0">
                <a:ea typeface="Batang"/>
              </a:rPr>
              <a:t>th</a:t>
            </a:r>
            <a:r>
              <a:rPr lang="en-US" sz="1600" dirty="0">
                <a:ea typeface="Batang"/>
              </a:rPr>
              <a:t> July, 2 – 3pm.</a:t>
            </a:r>
          </a:p>
          <a:p>
            <a:pPr marL="0" indent="0" eaLnBrk="1" hangingPunct="1">
              <a:buNone/>
            </a:pPr>
            <a:r>
              <a:rPr lang="en-GB" altLang="en-US" sz="1600" i="1" dirty="0">
                <a:latin typeface="Bembo" panose="02020502050201020203" pitchFamily="18" charset="0"/>
              </a:rPr>
              <a:t>Drop your child off at the school office unless the children are at St James’ Nursery already. Collect your child from the school office. Children who attend St James’ Nursery to be collected at the usual time from the Nursery gate at 11.50am.</a:t>
            </a:r>
            <a:endParaRPr lang="en-US" sz="1600" dirty="0">
              <a:ea typeface="Batang"/>
            </a:endParaRPr>
          </a:p>
          <a:p>
            <a:pPr marL="0" indent="0">
              <a:buNone/>
            </a:pPr>
            <a:r>
              <a:rPr lang="en-US" sz="1600" b="1" dirty="0">
                <a:ea typeface="Batang"/>
              </a:rPr>
              <a:t>Please bring your child’s completed paperwork to the first transition session on Thursday 2</a:t>
            </a:r>
            <a:r>
              <a:rPr lang="en-US" sz="1600" b="1" baseline="30000" dirty="0">
                <a:ea typeface="Batang"/>
              </a:rPr>
              <a:t>nd</a:t>
            </a:r>
            <a:r>
              <a:rPr lang="en-US" sz="1600" b="1" dirty="0">
                <a:ea typeface="Batang"/>
              </a:rPr>
              <a:t> July. </a:t>
            </a:r>
            <a:endParaRPr lang="en-US" sz="1600" b="1" dirty="0"/>
          </a:p>
          <a:p>
            <a:pPr marL="0" indent="0">
              <a:buNone/>
            </a:pPr>
            <a:endParaRPr lang="en-US" sz="1600" b="1" dirty="0">
              <a:ea typeface="Batang"/>
            </a:endParaRPr>
          </a:p>
          <a:p>
            <a:pPr marL="0" indent="0">
              <a:buNone/>
            </a:pPr>
            <a:r>
              <a:rPr lang="en-US" sz="1600" b="1" dirty="0">
                <a:ea typeface="Batang"/>
              </a:rPr>
              <a:t>LATER...</a:t>
            </a:r>
            <a:endParaRPr lang="en-US" sz="1600" b="1" dirty="0"/>
          </a:p>
          <a:p>
            <a:pPr marL="0" indent="0">
              <a:buNone/>
            </a:pPr>
            <a:r>
              <a:rPr lang="en-US" sz="1600" dirty="0">
                <a:ea typeface="Batang"/>
              </a:rPr>
              <a:t>Thursday 9</a:t>
            </a:r>
            <a:r>
              <a:rPr lang="en-US" sz="1600" baseline="30000" dirty="0">
                <a:ea typeface="Batang"/>
              </a:rPr>
              <a:t>th</a:t>
            </a:r>
            <a:r>
              <a:rPr lang="en-US" sz="1600" dirty="0">
                <a:ea typeface="Batang"/>
              </a:rPr>
              <a:t> July – School summer fair – all welcome! This is at 2-4pm.</a:t>
            </a:r>
            <a:endParaRPr lang="en-US" sz="1600" dirty="0"/>
          </a:p>
          <a:p>
            <a:pPr marL="0" indent="0">
              <a:buNone/>
            </a:pPr>
            <a:endParaRPr lang="en-US" sz="1600" dirty="0">
              <a:ea typeface="Batang"/>
            </a:endParaRPr>
          </a:p>
          <a:p>
            <a:pPr marL="0" indent="0">
              <a:buNone/>
            </a:pPr>
            <a:r>
              <a:rPr lang="en-US" sz="1600" b="1" dirty="0">
                <a:ea typeface="Batang"/>
              </a:rPr>
              <a:t>FINALLY...</a:t>
            </a:r>
            <a:endParaRPr lang="en-US" sz="1600" b="1" dirty="0"/>
          </a:p>
          <a:p>
            <a:pPr marL="0" indent="0">
              <a:buNone/>
            </a:pPr>
            <a:r>
              <a:rPr lang="en-US" sz="1600" dirty="0"/>
              <a:t>Your child starts school with us in September! School re-opens on Wednesday 2</a:t>
            </a:r>
            <a:r>
              <a:rPr lang="en-US" sz="1600" baseline="30000" dirty="0"/>
              <a:t>nd</a:t>
            </a:r>
            <a:r>
              <a:rPr lang="en-US" sz="1600" dirty="0"/>
              <a:t> September.</a:t>
            </a:r>
          </a:p>
          <a:p>
            <a:pPr marL="0" indent="0">
              <a:buNone/>
            </a:pPr>
            <a:r>
              <a:rPr lang="en-US" sz="1600" dirty="0"/>
              <a:t>Half the class will attend AM on Wednesday 2</a:t>
            </a:r>
            <a:r>
              <a:rPr lang="en-US" sz="1600" baseline="30000" dirty="0"/>
              <a:t>nd</a:t>
            </a:r>
            <a:r>
              <a:rPr lang="en-US" sz="1600" dirty="0"/>
              <a:t> September, and the other half will attend PM.</a:t>
            </a:r>
          </a:p>
          <a:p>
            <a:pPr marL="0" indent="0">
              <a:buNone/>
            </a:pPr>
            <a:r>
              <a:rPr lang="en-US" sz="1600" dirty="0"/>
              <a:t>Half the class will attend AM on Thursday 3</a:t>
            </a:r>
            <a:r>
              <a:rPr lang="en-US" sz="1600" baseline="30000" dirty="0"/>
              <a:t>rd</a:t>
            </a:r>
            <a:r>
              <a:rPr lang="en-US" sz="1600" dirty="0"/>
              <a:t> September, and the other half will attend PM.</a:t>
            </a:r>
          </a:p>
          <a:p>
            <a:pPr marL="0" indent="0">
              <a:buNone/>
            </a:pPr>
            <a:r>
              <a:rPr lang="en-US" sz="1600" dirty="0"/>
              <a:t>The whole class will attend for the full day on Friday 4</a:t>
            </a:r>
            <a:r>
              <a:rPr lang="en-US" sz="1600" baseline="30000" dirty="0"/>
              <a:t>th</a:t>
            </a:r>
            <a:r>
              <a:rPr lang="en-US" sz="1600" dirty="0"/>
              <a:t> September.</a:t>
            </a:r>
          </a:p>
          <a:p>
            <a:endParaRPr lang="en-US" dirty="0"/>
          </a:p>
          <a:p>
            <a:endParaRPr lang="en-US" dirty="0"/>
          </a:p>
        </p:txBody>
      </p:sp>
    </p:spTree>
    <p:extLst>
      <p:ext uri="{BB962C8B-B14F-4D97-AF65-F5344CB8AC3E}">
        <p14:creationId xmlns:p14="http://schemas.microsoft.com/office/powerpoint/2010/main" val="320480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1CCEB8-B396-0BA4-8C67-56C070D9508D}"/>
              </a:ext>
            </a:extLst>
          </p:cNvPr>
          <p:cNvSpPr txBox="1">
            <a:spLocks/>
          </p:cNvSpPr>
          <p:nvPr/>
        </p:nvSpPr>
        <p:spPr>
          <a:xfrm>
            <a:off x="235902" y="521329"/>
            <a:ext cx="11351417" cy="443893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i="1">
                <a:ea typeface="Batang"/>
              </a:rPr>
              <a:t>Thank you so much for your time. </a:t>
            </a:r>
            <a:endParaRPr lang="en-US" sz="1800"/>
          </a:p>
          <a:p>
            <a:pPr marL="0" indent="0" algn="ctr">
              <a:buNone/>
            </a:pPr>
            <a:endParaRPr lang="en-US" sz="6000" b="1" i="1">
              <a:ea typeface="Batang"/>
            </a:endParaRPr>
          </a:p>
          <a:p>
            <a:pPr marL="0" indent="0" algn="ctr">
              <a:buNone/>
            </a:pPr>
            <a:r>
              <a:rPr lang="en-US" sz="6000" b="1" i="1">
                <a:ea typeface="Batang"/>
              </a:rPr>
              <a:t>We look forward to getting to know you and your child as they start their educational journey with us!</a:t>
            </a:r>
            <a:endParaRPr lang="en-US" sz="6000"/>
          </a:p>
        </p:txBody>
      </p:sp>
      <p:sp>
        <p:nvSpPr>
          <p:cNvPr id="5" name="Content Placeholder 2">
            <a:extLst>
              <a:ext uri="{FF2B5EF4-FFF2-40B4-BE49-F238E27FC236}">
                <a16:creationId xmlns:a16="http://schemas.microsoft.com/office/drawing/2014/main" id="{AF81AA19-26B2-78E0-4BED-EAB5C1E63C62}"/>
              </a:ext>
            </a:extLst>
          </p:cNvPr>
          <p:cNvSpPr txBox="1">
            <a:spLocks/>
          </p:cNvSpPr>
          <p:nvPr/>
        </p:nvSpPr>
        <p:spPr>
          <a:xfrm>
            <a:off x="518917" y="5894415"/>
            <a:ext cx="10313811" cy="96381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ea typeface="Batang"/>
              </a:rPr>
              <a:t>A copy of this PowerPoint will be added to the school website: www.haslingden-st-james.lancs.sch.uk - Parents - New starters 26/27</a:t>
            </a:r>
            <a:endParaRPr lang="en-US" dirty="0"/>
          </a:p>
          <a:p>
            <a:endParaRPr lang="en-US" dirty="0"/>
          </a:p>
        </p:txBody>
      </p:sp>
    </p:spTree>
    <p:extLst>
      <p:ext uri="{BB962C8B-B14F-4D97-AF65-F5344CB8AC3E}">
        <p14:creationId xmlns:p14="http://schemas.microsoft.com/office/powerpoint/2010/main" val="421242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34ED-89E4-4757-80B1-7AD552E9CE3F}"/>
              </a:ext>
            </a:extLst>
          </p:cNvPr>
          <p:cNvSpPr>
            <a:spLocks noGrp="1"/>
          </p:cNvSpPr>
          <p:nvPr>
            <p:ph type="title"/>
          </p:nvPr>
        </p:nvSpPr>
        <p:spPr/>
        <p:txBody>
          <a:bodyPr>
            <a:normAutofit/>
          </a:bodyPr>
          <a:lstStyle/>
          <a:p>
            <a:r>
              <a:rPr lang="en-US" sz="4400" b="1" i="1" cap="none" dirty="0">
                <a:latin typeface="Bembo" panose="02020502050201020203" pitchFamily="18" charset="0"/>
              </a:rPr>
              <a:t>Purpose Of The Meeting</a:t>
            </a:r>
          </a:p>
        </p:txBody>
      </p:sp>
      <p:sp>
        <p:nvSpPr>
          <p:cNvPr id="3" name="Content Placeholder 2">
            <a:extLst>
              <a:ext uri="{FF2B5EF4-FFF2-40B4-BE49-F238E27FC236}">
                <a16:creationId xmlns:a16="http://schemas.microsoft.com/office/drawing/2014/main" id="{0EDEB879-101A-4F99-909F-6770B30B26B4}"/>
              </a:ext>
            </a:extLst>
          </p:cNvPr>
          <p:cNvSpPr>
            <a:spLocks noGrp="1"/>
          </p:cNvSpPr>
          <p:nvPr>
            <p:ph idx="1"/>
          </p:nvPr>
        </p:nvSpPr>
        <p:spPr>
          <a:xfrm>
            <a:off x="1050880" y="1825624"/>
            <a:ext cx="7588296" cy="4428753"/>
          </a:xfrm>
        </p:spPr>
        <p:txBody>
          <a:bodyPr/>
          <a:lstStyle/>
          <a:p>
            <a:pPr eaLnBrk="1" hangingPunct="1"/>
            <a:r>
              <a:rPr lang="en-GB" altLang="en-US" sz="2800" dirty="0">
                <a:latin typeface="Bembo" panose="02020502050201020203" pitchFamily="18" charset="0"/>
              </a:rPr>
              <a:t>To help your child make the best possible start to school.</a:t>
            </a:r>
          </a:p>
          <a:p>
            <a:r>
              <a:rPr lang="en-GB" altLang="en-US" sz="2800" dirty="0">
                <a:latin typeface="Bembo" panose="02020502050201020203" pitchFamily="18" charset="0"/>
              </a:rPr>
              <a:t>To understand the curriculum in the Early Years.</a:t>
            </a:r>
          </a:p>
          <a:p>
            <a:r>
              <a:rPr lang="en-US" altLang="en-US" sz="2800" dirty="0">
                <a:latin typeface="Bembo" panose="02020502050201020203" pitchFamily="18" charset="0"/>
              </a:rPr>
              <a:t>To explain the daily routine in Reception.</a:t>
            </a:r>
            <a:endParaRPr lang="en-GB" altLang="en-US" sz="2800" dirty="0">
              <a:latin typeface="Bembo" panose="02020502050201020203" pitchFamily="18" charset="0"/>
            </a:endParaRPr>
          </a:p>
          <a:p>
            <a:r>
              <a:rPr lang="en-GB" altLang="en-US" sz="2800" dirty="0">
                <a:latin typeface="Bembo" panose="02020502050201020203" pitchFamily="18" charset="0"/>
              </a:rPr>
              <a:t>To be aware of the transitions from </a:t>
            </a:r>
            <a:r>
              <a:rPr lang="en-GB" altLang="en-US" sz="2800">
                <a:latin typeface="Bembo" panose="02020502050201020203" pitchFamily="18" charset="0"/>
              </a:rPr>
              <a:t>now – September.</a:t>
            </a:r>
            <a:endParaRPr lang="en-US" dirty="0"/>
          </a:p>
        </p:txBody>
      </p:sp>
      <p:pic>
        <p:nvPicPr>
          <p:cNvPr id="4" name="Picture 3">
            <a:extLst>
              <a:ext uri="{FF2B5EF4-FFF2-40B4-BE49-F238E27FC236}">
                <a16:creationId xmlns:a16="http://schemas.microsoft.com/office/drawing/2014/main" id="{3A9FC288-7054-462D-B47E-B78856E2B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5" y="442509"/>
            <a:ext cx="1452969" cy="1383115"/>
          </a:xfrm>
          <a:prstGeom prst="rect">
            <a:avLst/>
          </a:prstGeom>
        </p:spPr>
      </p:pic>
      <p:pic>
        <p:nvPicPr>
          <p:cNvPr id="6" name="Picture 5">
            <a:extLst>
              <a:ext uri="{FF2B5EF4-FFF2-40B4-BE49-F238E27FC236}">
                <a16:creationId xmlns:a16="http://schemas.microsoft.com/office/drawing/2014/main" id="{0A66F9C9-CB4C-49D6-A0E1-C8B399905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599" y="2889250"/>
            <a:ext cx="2847975" cy="3797300"/>
          </a:xfrm>
          <a:prstGeom prst="rect">
            <a:avLst/>
          </a:prstGeom>
        </p:spPr>
      </p:pic>
    </p:spTree>
    <p:extLst>
      <p:ext uri="{BB962C8B-B14F-4D97-AF65-F5344CB8AC3E}">
        <p14:creationId xmlns:p14="http://schemas.microsoft.com/office/powerpoint/2010/main" val="19649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5" name="Rectangle 1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Subtitle 2">
            <a:extLst>
              <a:ext uri="{FF2B5EF4-FFF2-40B4-BE49-F238E27FC236}">
                <a16:creationId xmlns:a16="http://schemas.microsoft.com/office/drawing/2014/main" id="{462A13FC-363C-8684-B639-2FCFDEB41639}"/>
              </a:ext>
            </a:extLst>
          </p:cNvPr>
          <p:cNvSpPr txBox="1">
            <a:spLocks/>
          </p:cNvSpPr>
          <p:nvPr/>
        </p:nvSpPr>
        <p:spPr>
          <a:xfrm>
            <a:off x="307789" y="478196"/>
            <a:ext cx="4809719" cy="446769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i="1">
                <a:ea typeface="Batang"/>
              </a:rPr>
              <a:t>Teamwork makes the dream work!</a:t>
            </a:r>
            <a:endParaRPr lang="en-US" sz="6600" b="1" i="1"/>
          </a:p>
        </p:txBody>
      </p:sp>
      <p:sp>
        <p:nvSpPr>
          <p:cNvPr id="3" name="Content Placeholder 2">
            <a:extLst>
              <a:ext uri="{FF2B5EF4-FFF2-40B4-BE49-F238E27FC236}">
                <a16:creationId xmlns:a16="http://schemas.microsoft.com/office/drawing/2014/main" id="{3A4565C0-6980-9278-E3A7-D1E3FDFB6B1F}"/>
              </a:ext>
            </a:extLst>
          </p:cNvPr>
          <p:cNvSpPr>
            <a:spLocks noGrp="1"/>
          </p:cNvSpPr>
          <p:nvPr>
            <p:ph idx="1"/>
          </p:nvPr>
        </p:nvSpPr>
        <p:spPr>
          <a:xfrm>
            <a:off x="188238" y="3939096"/>
            <a:ext cx="5540529" cy="2415922"/>
          </a:xfrm>
        </p:spPr>
        <p:txBody>
          <a:bodyPr vert="horz" lIns="91440" tIns="45720" rIns="91440" bIns="45720" rtlCol="0" anchor="t">
            <a:noAutofit/>
          </a:bodyPr>
          <a:lstStyle/>
          <a:p>
            <a:pPr marL="0" indent="0" algn="ctr">
              <a:buNone/>
            </a:pPr>
            <a:r>
              <a:rPr lang="en-US" sz="2600" i="1" dirty="0">
                <a:ea typeface="+mn-lt"/>
                <a:cs typeface="+mn-lt"/>
              </a:rPr>
              <a:t>Email the school office on:</a:t>
            </a:r>
          </a:p>
          <a:p>
            <a:pPr marL="0" indent="0" algn="ctr">
              <a:buNone/>
            </a:pPr>
            <a:r>
              <a:rPr lang="en-US" sz="2600" i="1" dirty="0">
                <a:ea typeface="+mn-lt"/>
                <a:cs typeface="+mn-lt"/>
              </a:rPr>
              <a:t>office@haslingden-st-james.lancs.sch.uk </a:t>
            </a:r>
          </a:p>
        </p:txBody>
      </p:sp>
      <p:pic>
        <p:nvPicPr>
          <p:cNvPr id="10" name="Picture 9">
            <a:extLst>
              <a:ext uri="{FF2B5EF4-FFF2-40B4-BE49-F238E27FC236}">
                <a16:creationId xmlns:a16="http://schemas.microsoft.com/office/drawing/2014/main" id="{2E6EB6C9-A4D5-4A1E-B81A-B5FC413F81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0323" y="-1"/>
            <a:ext cx="5486400" cy="6858000"/>
          </a:xfrm>
          <a:prstGeom prst="rect">
            <a:avLst/>
          </a:prstGeom>
        </p:spPr>
      </p:pic>
    </p:spTree>
    <p:extLst>
      <p:ext uri="{BB962C8B-B14F-4D97-AF65-F5344CB8AC3E}">
        <p14:creationId xmlns:p14="http://schemas.microsoft.com/office/powerpoint/2010/main" val="24326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19A9E5F2-7719-4783-AE6D-9EEAA92EE14C}"/>
              </a:ext>
            </a:extLst>
          </p:cNvPr>
          <p:cNvSpPr txBox="1">
            <a:spLocks/>
          </p:cNvSpPr>
          <p:nvPr/>
        </p:nvSpPr>
        <p:spPr>
          <a:xfrm>
            <a:off x="806464" y="264544"/>
            <a:ext cx="4476464" cy="1216024"/>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ct val="0"/>
              </a:spcBef>
              <a:spcAft>
                <a:spcPts val="600"/>
              </a:spcAft>
              <a:buNone/>
            </a:pPr>
            <a:r>
              <a:rPr lang="en-US" sz="3200" i="1" cap="all" spc="600">
                <a:latin typeface="+mj-lt"/>
                <a:ea typeface="Batang"/>
                <a:cs typeface="+mj-cs"/>
              </a:rPr>
              <a:t>The EYFS Curriculum</a:t>
            </a:r>
          </a:p>
        </p:txBody>
      </p:sp>
      <p:sp>
        <p:nvSpPr>
          <p:cNvPr id="3" name="Content Placeholder 2">
            <a:extLst>
              <a:ext uri="{FF2B5EF4-FFF2-40B4-BE49-F238E27FC236}">
                <a16:creationId xmlns:a16="http://schemas.microsoft.com/office/drawing/2014/main" id="{1752756E-E343-BA5B-C6DD-925B51F9D9C5}"/>
              </a:ext>
            </a:extLst>
          </p:cNvPr>
          <p:cNvSpPr>
            <a:spLocks noGrp="1"/>
          </p:cNvSpPr>
          <p:nvPr>
            <p:ph idx="1"/>
          </p:nvPr>
        </p:nvSpPr>
        <p:spPr>
          <a:xfrm>
            <a:off x="475785" y="1487950"/>
            <a:ext cx="5810715" cy="5185321"/>
          </a:xfrm>
        </p:spPr>
        <p:txBody>
          <a:bodyPr vert="horz" lIns="91440" tIns="45720" rIns="91440" bIns="45720" rtlCol="0" anchor="t">
            <a:noAutofit/>
          </a:bodyPr>
          <a:lstStyle/>
          <a:p>
            <a:pPr>
              <a:lnSpc>
                <a:spcPct val="90000"/>
              </a:lnSpc>
            </a:pPr>
            <a:r>
              <a:rPr lang="en-US" sz="1800" dirty="0">
                <a:ea typeface="Batang"/>
              </a:rPr>
              <a:t>The EYFS stands for Early Years Foundation Stage and is the curriculum for all children from birth to 5.</a:t>
            </a:r>
          </a:p>
          <a:p>
            <a:pPr>
              <a:lnSpc>
                <a:spcPct val="90000"/>
              </a:lnSpc>
            </a:pPr>
            <a:r>
              <a:rPr lang="en-US" sz="1800" dirty="0">
                <a:ea typeface="Batang"/>
              </a:rPr>
              <a:t>In 2021, this was updated with only the Early Learning Goals (ELGs) made statutory. The ELGs are where we would expect all children on track to be by the end of the Reception year.</a:t>
            </a:r>
          </a:p>
          <a:p>
            <a:pPr>
              <a:lnSpc>
                <a:spcPct val="90000"/>
              </a:lnSpc>
            </a:pPr>
            <a:r>
              <a:rPr lang="en-US" sz="1800" dirty="0">
                <a:ea typeface="Batang"/>
              </a:rPr>
              <a:t>The EYFS is split into 7 areas: 3 prime areas and 4 specific areas. The prime areas underpin the specific areas.</a:t>
            </a:r>
          </a:p>
          <a:p>
            <a:pPr>
              <a:lnSpc>
                <a:spcPct val="90000"/>
              </a:lnSpc>
            </a:pPr>
            <a:r>
              <a:rPr lang="en-US" sz="1800" dirty="0">
                <a:ea typeface="Batang"/>
              </a:rPr>
              <a:t>During parents evenings, we will update you on your child's progress within the curriculum. We use the terms 'on track’, 'working towards’ and ‘not on track/below’. This wording is also in the end of year reports.</a:t>
            </a:r>
          </a:p>
          <a:p>
            <a:pPr>
              <a:lnSpc>
                <a:spcPct val="90000"/>
              </a:lnSpc>
            </a:pPr>
            <a:r>
              <a:rPr lang="en-US" sz="1800" dirty="0">
                <a:ea typeface="Batang"/>
              </a:rPr>
              <a:t>In September, we are introducing a bespoke curriculum here at Haslingden St James’. Our curriculum allows for learning to reflect our children's interests as well as their strengths and next steps.</a:t>
            </a:r>
          </a:p>
        </p:txBody>
      </p:sp>
      <p:pic>
        <p:nvPicPr>
          <p:cNvPr id="10" name="Picture 9">
            <a:extLst>
              <a:ext uri="{FF2B5EF4-FFF2-40B4-BE49-F238E27FC236}">
                <a16:creationId xmlns:a16="http://schemas.microsoft.com/office/drawing/2014/main" id="{E6C76652-F6ED-4935-9DE0-28315ED65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1" y="184729"/>
            <a:ext cx="2457450" cy="3276600"/>
          </a:xfrm>
          <a:prstGeom prst="rect">
            <a:avLst/>
          </a:prstGeom>
        </p:spPr>
      </p:pic>
      <p:pic>
        <p:nvPicPr>
          <p:cNvPr id="12" name="Picture 11">
            <a:extLst>
              <a:ext uri="{FF2B5EF4-FFF2-40B4-BE49-F238E27FC236}">
                <a16:creationId xmlns:a16="http://schemas.microsoft.com/office/drawing/2014/main" id="{498881C4-ED57-4EDD-8CED-991B34F2F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951" y="275646"/>
            <a:ext cx="3403601" cy="2552701"/>
          </a:xfrm>
          <a:prstGeom prst="rect">
            <a:avLst/>
          </a:prstGeom>
        </p:spPr>
      </p:pic>
      <p:pic>
        <p:nvPicPr>
          <p:cNvPr id="14" name="Picture 13">
            <a:extLst>
              <a:ext uri="{FF2B5EF4-FFF2-40B4-BE49-F238E27FC236}">
                <a16:creationId xmlns:a16="http://schemas.microsoft.com/office/drawing/2014/main" id="{BD50F000-746A-4A44-839B-E094DCDB9A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0595" y="2696154"/>
            <a:ext cx="2457450" cy="3276600"/>
          </a:xfrm>
          <a:prstGeom prst="rect">
            <a:avLst/>
          </a:prstGeom>
        </p:spPr>
      </p:pic>
      <p:pic>
        <p:nvPicPr>
          <p:cNvPr id="18" name="Picture 17">
            <a:extLst>
              <a:ext uri="{FF2B5EF4-FFF2-40B4-BE49-F238E27FC236}">
                <a16:creationId xmlns:a16="http://schemas.microsoft.com/office/drawing/2014/main" id="{167A8741-D5C8-4C12-8409-4CA898805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513" y="3759847"/>
            <a:ext cx="2985567" cy="2799633"/>
          </a:xfrm>
          <a:prstGeom prst="rect">
            <a:avLst/>
          </a:prstGeom>
        </p:spPr>
      </p:pic>
    </p:spTree>
    <p:extLst>
      <p:ext uri="{BB962C8B-B14F-4D97-AF65-F5344CB8AC3E}">
        <p14:creationId xmlns:p14="http://schemas.microsoft.com/office/powerpoint/2010/main" val="273294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7" name="Ink 26">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27" name="Ink 26">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29" name="Rectangle 28">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E986CE-703F-3035-CCD9-74A54BF26583}"/>
              </a:ext>
            </a:extLst>
          </p:cNvPr>
          <p:cNvSpPr txBox="1">
            <a:spLocks/>
          </p:cNvSpPr>
          <p:nvPr/>
        </p:nvSpPr>
        <p:spPr>
          <a:xfrm>
            <a:off x="6082250" y="621794"/>
            <a:ext cx="5857006" cy="598192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ea typeface="Batang"/>
              </a:rPr>
              <a:t>We change the indoor classroom provision on a weekly basis – half of the areas one week, and the other half the following week.</a:t>
            </a:r>
          </a:p>
          <a:p>
            <a:pPr marL="0" indent="0">
              <a:lnSpc>
                <a:spcPct val="90000"/>
              </a:lnSpc>
              <a:buNone/>
            </a:pPr>
            <a:endParaRPr lang="en-US" dirty="0">
              <a:ea typeface="Batang"/>
            </a:endParaRPr>
          </a:p>
          <a:p>
            <a:pPr>
              <a:lnSpc>
                <a:spcPct val="90000"/>
              </a:lnSpc>
            </a:pPr>
            <a:r>
              <a:rPr lang="en-US" dirty="0">
                <a:ea typeface="Batang"/>
              </a:rPr>
              <a:t>We change the outdoor classroom provision on a half-termly basis, based on your child's interests, their next steps, and the topic we are focusing on. This is bespoke for each cohort.</a:t>
            </a:r>
          </a:p>
          <a:p>
            <a:pPr marL="0" indent="0">
              <a:lnSpc>
                <a:spcPct val="90000"/>
              </a:lnSpc>
              <a:buNone/>
            </a:pPr>
            <a:endParaRPr lang="en-US" dirty="0">
              <a:ea typeface="Batang"/>
            </a:endParaRPr>
          </a:p>
          <a:p>
            <a:pPr>
              <a:lnSpc>
                <a:spcPct val="90000"/>
              </a:lnSpc>
            </a:pPr>
            <a:r>
              <a:rPr lang="en-US" dirty="0">
                <a:ea typeface="Batang"/>
              </a:rPr>
              <a:t>There is always a member of the team based in provision. This is invaluable. The role of the adult is to model high-quality language, scaffold children's learning, support their characteristics of effective learning and develop wonderfully fantastic relationships with our children. We use questioning, commentating and play to extend each child’s learning and to ensure progression.</a:t>
            </a:r>
          </a:p>
        </p:txBody>
      </p:sp>
      <p:pic>
        <p:nvPicPr>
          <p:cNvPr id="7" name="Picture 6">
            <a:extLst>
              <a:ext uri="{FF2B5EF4-FFF2-40B4-BE49-F238E27FC236}">
                <a16:creationId xmlns:a16="http://schemas.microsoft.com/office/drawing/2014/main" id="{D7AE4399-F61B-4199-8A10-F8954F32A8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92" y="101881"/>
            <a:ext cx="2686050" cy="3581400"/>
          </a:xfrm>
          <a:prstGeom prst="rect">
            <a:avLst/>
          </a:prstGeom>
        </p:spPr>
      </p:pic>
      <p:pic>
        <p:nvPicPr>
          <p:cNvPr id="9" name="Picture 8">
            <a:extLst>
              <a:ext uri="{FF2B5EF4-FFF2-40B4-BE49-F238E27FC236}">
                <a16:creationId xmlns:a16="http://schemas.microsoft.com/office/drawing/2014/main" id="{77431D58-0582-44B2-91A7-EFCDBCEF2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3665" y="206234"/>
            <a:ext cx="2809875" cy="3746500"/>
          </a:xfrm>
          <a:prstGeom prst="rect">
            <a:avLst/>
          </a:prstGeom>
        </p:spPr>
      </p:pic>
      <p:pic>
        <p:nvPicPr>
          <p:cNvPr id="11" name="Picture 10">
            <a:extLst>
              <a:ext uri="{FF2B5EF4-FFF2-40B4-BE49-F238E27FC236}">
                <a16:creationId xmlns:a16="http://schemas.microsoft.com/office/drawing/2014/main" id="{FBC6002D-1F17-48B2-A7F9-556C0DC801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615" y="3429000"/>
            <a:ext cx="2381039" cy="3174719"/>
          </a:xfrm>
          <a:prstGeom prst="rect">
            <a:avLst/>
          </a:prstGeom>
        </p:spPr>
      </p:pic>
      <p:pic>
        <p:nvPicPr>
          <p:cNvPr id="13" name="Picture 12">
            <a:extLst>
              <a:ext uri="{FF2B5EF4-FFF2-40B4-BE49-F238E27FC236}">
                <a16:creationId xmlns:a16="http://schemas.microsoft.com/office/drawing/2014/main" id="{A4D0F823-C4D9-4611-A387-0D951E32A1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1833" y="3477047"/>
            <a:ext cx="2381039" cy="3174719"/>
          </a:xfrm>
          <a:prstGeom prst="rect">
            <a:avLst/>
          </a:prstGeom>
        </p:spPr>
      </p:pic>
    </p:spTree>
    <p:extLst>
      <p:ext uri="{BB962C8B-B14F-4D97-AF65-F5344CB8AC3E}">
        <p14:creationId xmlns:p14="http://schemas.microsoft.com/office/powerpoint/2010/main" val="201422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F0603D-7B21-B20D-3703-4230EF72D3E4}"/>
              </a:ext>
            </a:extLst>
          </p:cNvPr>
          <p:cNvSpPr txBox="1">
            <a:spLocks/>
          </p:cNvSpPr>
          <p:nvPr/>
        </p:nvSpPr>
        <p:spPr>
          <a:xfrm>
            <a:off x="279034" y="3744"/>
            <a:ext cx="11351417" cy="126154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ea typeface="Batang"/>
              </a:rPr>
              <a:t>The Reception school day</a:t>
            </a:r>
            <a:endParaRPr lang="en-US" sz="6600" b="1" i="1" dirty="0"/>
          </a:p>
        </p:txBody>
      </p:sp>
      <p:sp>
        <p:nvSpPr>
          <p:cNvPr id="7" name="TextBox 6">
            <a:extLst>
              <a:ext uri="{FF2B5EF4-FFF2-40B4-BE49-F238E27FC236}">
                <a16:creationId xmlns:a16="http://schemas.microsoft.com/office/drawing/2014/main" id="{154F0C8B-20C0-7EF4-0C21-96D99CCD27C4}"/>
              </a:ext>
            </a:extLst>
          </p:cNvPr>
          <p:cNvSpPr txBox="1"/>
          <p:nvPr/>
        </p:nvSpPr>
        <p:spPr>
          <a:xfrm>
            <a:off x="209550" y="1121433"/>
            <a:ext cx="1198244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u="sng" dirty="0"/>
          </a:p>
          <a:p>
            <a:pPr>
              <a:lnSpc>
                <a:spcPct val="120000"/>
              </a:lnSpc>
            </a:pPr>
            <a:r>
              <a:rPr lang="en-GB" sz="1500" b="1" cap="all" dirty="0">
                <a:latin typeface="Bembo"/>
                <a:ea typeface="+mn-lt"/>
                <a:cs typeface="+mn-lt"/>
              </a:rPr>
              <a:t>8:45 – 8:50: </a:t>
            </a:r>
            <a:r>
              <a:rPr lang="en-GB" sz="1500" cap="all" dirty="0">
                <a:latin typeface="Bembo"/>
                <a:ea typeface="+mn-lt"/>
                <a:cs typeface="+mn-lt"/>
              </a:rPr>
              <a:t>DOORS OPEN AND MORNING ACTIVITIES BEGIN</a:t>
            </a:r>
            <a:endParaRPr lang="en-US" sz="1500" dirty="0">
              <a:latin typeface="Bembo"/>
              <a:ea typeface="+mn-lt"/>
              <a:cs typeface="+mn-lt"/>
            </a:endParaRPr>
          </a:p>
          <a:p>
            <a:pPr>
              <a:lnSpc>
                <a:spcPct val="120000"/>
              </a:lnSpc>
            </a:pPr>
            <a:r>
              <a:rPr lang="en-GB" sz="1500" b="1" cap="all" dirty="0">
                <a:latin typeface="Bembo"/>
                <a:ea typeface="+mn-lt"/>
                <a:cs typeface="+mn-lt"/>
              </a:rPr>
              <a:t>8:50 - 9:00</a:t>
            </a:r>
            <a:r>
              <a:rPr lang="en-GB" sz="1500" cap="all" dirty="0">
                <a:latin typeface="Bembo"/>
                <a:ea typeface="+mn-lt"/>
                <a:cs typeface="+mn-lt"/>
              </a:rPr>
              <a:t>: REGISTRATION AND DAILY TIMETABLE</a:t>
            </a:r>
            <a:endParaRPr lang="en-US" sz="1500" dirty="0">
              <a:latin typeface="Bembo"/>
              <a:ea typeface="+mn-lt"/>
              <a:cs typeface="+mn-lt"/>
            </a:endParaRPr>
          </a:p>
          <a:p>
            <a:pPr>
              <a:lnSpc>
                <a:spcPct val="120000"/>
              </a:lnSpc>
            </a:pPr>
            <a:r>
              <a:rPr lang="en-GB" sz="1500" b="1" cap="all" dirty="0">
                <a:latin typeface="Bembo"/>
                <a:ea typeface="+mn-lt"/>
                <a:cs typeface="+mn-lt"/>
              </a:rPr>
              <a:t>9:00 – 9:25: </a:t>
            </a:r>
            <a:r>
              <a:rPr lang="en-GB" sz="1500" cap="all" dirty="0">
                <a:latin typeface="Bembo"/>
                <a:ea typeface="+mn-lt"/>
                <a:cs typeface="+mn-lt"/>
              </a:rPr>
              <a:t>WORSHIP AND READERS</a:t>
            </a:r>
            <a:endParaRPr lang="en-GB" sz="1500" dirty="0">
              <a:latin typeface="Bembo"/>
              <a:ea typeface="+mn-lt"/>
              <a:cs typeface="+mn-lt"/>
            </a:endParaRPr>
          </a:p>
          <a:p>
            <a:pPr>
              <a:lnSpc>
                <a:spcPct val="120000"/>
              </a:lnSpc>
            </a:pPr>
            <a:r>
              <a:rPr lang="en-GB" sz="1500" b="1" cap="all" dirty="0">
                <a:latin typeface="Bembo"/>
                <a:ea typeface="+mn-lt"/>
                <a:cs typeface="+mn-lt"/>
              </a:rPr>
              <a:t>9:30 – 10:00:  </a:t>
            </a:r>
            <a:r>
              <a:rPr lang="en-GB" sz="1500" cap="all" dirty="0">
                <a:latin typeface="Bembo"/>
                <a:ea typeface="+mn-lt"/>
                <a:cs typeface="+mn-lt"/>
              </a:rPr>
              <a:t>PHONICS (RWI) AND HANDWRITING</a:t>
            </a:r>
          </a:p>
          <a:p>
            <a:pPr>
              <a:lnSpc>
                <a:spcPct val="120000"/>
              </a:lnSpc>
            </a:pPr>
            <a:r>
              <a:rPr lang="en-GB" sz="1500" b="1" cap="all" dirty="0">
                <a:latin typeface="Bembo"/>
                <a:ea typeface="+mn-lt"/>
                <a:cs typeface="+mn-lt"/>
              </a:rPr>
              <a:t>10:00 – 10:15:  </a:t>
            </a:r>
            <a:r>
              <a:rPr lang="en-GB" sz="1500" cap="all" dirty="0">
                <a:latin typeface="Bembo"/>
                <a:ea typeface="+mn-lt"/>
                <a:cs typeface="+mn-lt"/>
              </a:rPr>
              <a:t>BREAK TIME (INFANT PLAYGROUND)</a:t>
            </a:r>
          </a:p>
          <a:p>
            <a:pPr>
              <a:lnSpc>
                <a:spcPct val="120000"/>
              </a:lnSpc>
            </a:pPr>
            <a:r>
              <a:rPr lang="en-GB" sz="1500" b="1" cap="all" dirty="0">
                <a:latin typeface="Bembo"/>
                <a:ea typeface="+mn-lt"/>
                <a:cs typeface="+mn-lt"/>
              </a:rPr>
              <a:t>10:15 – 10:30</a:t>
            </a:r>
            <a:r>
              <a:rPr lang="en-GB" sz="1500" cap="all" dirty="0">
                <a:latin typeface="Bembo"/>
                <a:ea typeface="+mn-lt"/>
                <a:cs typeface="+mn-lt"/>
              </a:rPr>
              <a:t>: SNACK TIME AND STORY TIME</a:t>
            </a:r>
          </a:p>
          <a:p>
            <a:pPr>
              <a:lnSpc>
                <a:spcPct val="120000"/>
              </a:lnSpc>
            </a:pPr>
            <a:r>
              <a:rPr lang="en-GB" sz="1500" b="1" cap="all" dirty="0">
                <a:latin typeface="Bembo"/>
                <a:ea typeface="+mn-lt"/>
                <a:cs typeface="+mn-lt"/>
              </a:rPr>
              <a:t>10:30 – 11:30 </a:t>
            </a:r>
            <a:r>
              <a:rPr lang="en-GB" sz="1500" cap="all" dirty="0">
                <a:latin typeface="Bembo"/>
                <a:ea typeface="+mn-lt"/>
                <a:cs typeface="+mn-lt"/>
              </a:rPr>
              <a:t>– CONTINUOUS PROVISION (LITERACY &amp; WORD TIME IN GROUPS)</a:t>
            </a:r>
          </a:p>
          <a:p>
            <a:pPr>
              <a:lnSpc>
                <a:spcPct val="120000"/>
              </a:lnSpc>
            </a:pPr>
            <a:r>
              <a:rPr lang="en-GB" sz="1500" b="1" cap="all" dirty="0">
                <a:latin typeface="Bembo"/>
                <a:ea typeface="+mn-lt"/>
                <a:cs typeface="+mn-lt"/>
              </a:rPr>
              <a:t>11:30 – 11:55 </a:t>
            </a:r>
            <a:r>
              <a:rPr lang="en-GB" sz="1500" cap="all" dirty="0">
                <a:latin typeface="Bembo"/>
                <a:ea typeface="+mn-lt"/>
                <a:cs typeface="+mn-lt"/>
              </a:rPr>
              <a:t>– tidy up time followed by wonderful words or nursery rhyme time (INTERVENTIONS TAKING PLACE) </a:t>
            </a:r>
          </a:p>
          <a:p>
            <a:pPr>
              <a:lnSpc>
                <a:spcPct val="120000"/>
              </a:lnSpc>
            </a:pPr>
            <a:r>
              <a:rPr lang="en-GB" sz="1500" b="1" cap="all" dirty="0">
                <a:latin typeface="Bembo"/>
                <a:ea typeface="+mn-lt"/>
                <a:cs typeface="+mn-lt"/>
              </a:rPr>
              <a:t>11:55 – 12:55: </a:t>
            </a:r>
            <a:r>
              <a:rPr lang="en-GB" sz="1500" cap="all" dirty="0">
                <a:latin typeface="Bembo"/>
                <a:ea typeface="+mn-lt"/>
                <a:cs typeface="+mn-lt"/>
              </a:rPr>
              <a:t>LUNCHTIME</a:t>
            </a:r>
            <a:endParaRPr lang="en-US" sz="1500" dirty="0">
              <a:latin typeface="Bembo"/>
              <a:ea typeface="+mn-lt"/>
              <a:cs typeface="+mn-lt"/>
            </a:endParaRPr>
          </a:p>
          <a:p>
            <a:pPr>
              <a:lnSpc>
                <a:spcPct val="120000"/>
              </a:lnSpc>
            </a:pPr>
            <a:r>
              <a:rPr lang="en-GB" sz="1500" b="1" cap="all" dirty="0">
                <a:latin typeface="Bembo"/>
                <a:ea typeface="+mn-lt"/>
                <a:cs typeface="+mn-lt"/>
              </a:rPr>
              <a:t>12:55 – 13:00: </a:t>
            </a:r>
            <a:r>
              <a:rPr lang="en-GB" sz="1500" cap="all" dirty="0">
                <a:latin typeface="Bembo"/>
                <a:ea typeface="+mn-lt"/>
                <a:cs typeface="+mn-lt"/>
              </a:rPr>
              <a:t>BRAIN BREAK TIME AND REGISTRATION</a:t>
            </a:r>
            <a:endParaRPr lang="en-US" sz="1500" dirty="0">
              <a:latin typeface="Bembo"/>
              <a:ea typeface="+mn-lt"/>
              <a:cs typeface="+mn-lt"/>
            </a:endParaRPr>
          </a:p>
          <a:p>
            <a:pPr>
              <a:lnSpc>
                <a:spcPct val="120000"/>
              </a:lnSpc>
            </a:pPr>
            <a:r>
              <a:rPr lang="en-GB" sz="1500" b="1" cap="all" dirty="0">
                <a:latin typeface="Bembo"/>
                <a:ea typeface="+mn-lt"/>
                <a:cs typeface="+mn-lt"/>
              </a:rPr>
              <a:t>13:00 – 13:20: </a:t>
            </a:r>
            <a:r>
              <a:rPr lang="en-GB" sz="1500" cap="all" dirty="0">
                <a:latin typeface="Bembo"/>
                <a:ea typeface="+mn-lt"/>
                <a:cs typeface="+mn-lt"/>
              </a:rPr>
              <a:t>MATHS INPUT (WRM)</a:t>
            </a:r>
          </a:p>
          <a:p>
            <a:pPr>
              <a:lnSpc>
                <a:spcPct val="120000"/>
              </a:lnSpc>
            </a:pPr>
            <a:r>
              <a:rPr lang="en-GB" sz="1500" b="1" cap="all" dirty="0">
                <a:latin typeface="Bembo"/>
                <a:ea typeface="+mn-lt"/>
                <a:cs typeface="+mn-lt"/>
              </a:rPr>
              <a:t>13:20 – 13:40</a:t>
            </a:r>
            <a:r>
              <a:rPr lang="en-GB" sz="1500" cap="all" dirty="0">
                <a:latin typeface="Bembo"/>
                <a:ea typeface="+mn-lt"/>
                <a:cs typeface="+mn-lt"/>
              </a:rPr>
              <a:t>: WHOLE CLASS INPUT (RE/PSHE/TOPIC)</a:t>
            </a:r>
          </a:p>
          <a:p>
            <a:pPr>
              <a:lnSpc>
                <a:spcPct val="120000"/>
              </a:lnSpc>
            </a:pPr>
            <a:r>
              <a:rPr lang="en-GB" sz="1500" b="1" cap="all" dirty="0">
                <a:latin typeface="Bembo"/>
                <a:ea typeface="+mn-lt"/>
                <a:cs typeface="+mn-lt"/>
              </a:rPr>
              <a:t>13:40 – 14:40: </a:t>
            </a:r>
            <a:r>
              <a:rPr lang="en-GB" sz="1500" cap="all" dirty="0">
                <a:latin typeface="Bembo"/>
                <a:ea typeface="+mn-lt"/>
                <a:cs typeface="+mn-lt"/>
              </a:rPr>
              <a:t>CONTINUOUS PROVISION (INDOOR &amp; OUTDOOR)</a:t>
            </a:r>
          </a:p>
          <a:p>
            <a:pPr>
              <a:lnSpc>
                <a:spcPct val="120000"/>
              </a:lnSpc>
            </a:pPr>
            <a:r>
              <a:rPr lang="en-GB" sz="1500" cap="all" dirty="0">
                <a:latin typeface="Bembo"/>
                <a:ea typeface="+mn-lt"/>
                <a:cs typeface="+mn-lt"/>
              </a:rPr>
              <a:t>MATHS GROUP WORK</a:t>
            </a:r>
          </a:p>
          <a:p>
            <a:pPr>
              <a:lnSpc>
                <a:spcPct val="120000"/>
              </a:lnSpc>
            </a:pPr>
            <a:r>
              <a:rPr lang="en-GB" sz="1500" cap="all" dirty="0">
                <a:latin typeface="Bembo"/>
                <a:ea typeface="+mn-lt"/>
                <a:cs typeface="+mn-lt"/>
              </a:rPr>
              <a:t>TOPIC GROUP WORK</a:t>
            </a:r>
          </a:p>
          <a:p>
            <a:pPr>
              <a:lnSpc>
                <a:spcPct val="120000"/>
              </a:lnSpc>
            </a:pPr>
            <a:r>
              <a:rPr lang="en-GB" sz="1500" cap="all" dirty="0">
                <a:latin typeface="Bembo"/>
                <a:ea typeface="+mn-lt"/>
                <a:cs typeface="+mn-lt"/>
              </a:rPr>
              <a:t>RE GROUP WORK</a:t>
            </a:r>
          </a:p>
          <a:p>
            <a:pPr>
              <a:lnSpc>
                <a:spcPct val="120000"/>
              </a:lnSpc>
            </a:pPr>
            <a:r>
              <a:rPr lang="en-GB" sz="1500" b="1" cap="all" dirty="0">
                <a:latin typeface="Bembo"/>
                <a:ea typeface="+mn-lt"/>
                <a:cs typeface="+mn-lt"/>
              </a:rPr>
              <a:t>14:40 – 14:50:  </a:t>
            </a:r>
            <a:r>
              <a:rPr lang="en-GB" sz="1500" cap="all" dirty="0">
                <a:latin typeface="Bembo"/>
                <a:ea typeface="+mn-lt"/>
                <a:cs typeface="+mn-lt"/>
              </a:rPr>
              <a:t>KEY PERSON TIME</a:t>
            </a:r>
          </a:p>
          <a:p>
            <a:pPr>
              <a:lnSpc>
                <a:spcPct val="120000"/>
              </a:lnSpc>
            </a:pPr>
            <a:r>
              <a:rPr lang="en-GB" sz="1500" b="1" cap="all" dirty="0">
                <a:latin typeface="Bembo"/>
                <a:ea typeface="+mn-lt"/>
                <a:cs typeface="+mn-lt"/>
              </a:rPr>
              <a:t>14:50 – 15:20: </a:t>
            </a:r>
            <a:r>
              <a:rPr lang="en-GB" sz="1500" cap="all" dirty="0">
                <a:latin typeface="Bembo"/>
                <a:ea typeface="+mn-lt"/>
                <a:cs typeface="+mn-lt"/>
              </a:rPr>
              <a:t>STORY TIME THEN</a:t>
            </a:r>
            <a:r>
              <a:rPr lang="en-GB" sz="1500" b="1" cap="all" dirty="0">
                <a:latin typeface="Bembo"/>
                <a:ea typeface="+mn-lt"/>
                <a:cs typeface="+mn-lt"/>
              </a:rPr>
              <a:t> </a:t>
            </a:r>
            <a:r>
              <a:rPr lang="en-GB" sz="1500" cap="all" dirty="0">
                <a:latin typeface="Bembo"/>
                <a:ea typeface="+mn-lt"/>
                <a:cs typeface="+mn-lt"/>
              </a:rPr>
              <a:t>PREPARE FOR HOMETIME </a:t>
            </a:r>
          </a:p>
          <a:p>
            <a:pPr>
              <a:lnSpc>
                <a:spcPct val="120000"/>
              </a:lnSpc>
            </a:pPr>
            <a:r>
              <a:rPr lang="en-GB" sz="1500" b="1" cap="all" dirty="0">
                <a:latin typeface="Bembo"/>
                <a:ea typeface="+mn-lt"/>
                <a:cs typeface="+mn-lt"/>
              </a:rPr>
              <a:t>15:20: </a:t>
            </a:r>
            <a:r>
              <a:rPr lang="en-GB" sz="1500" cap="all" dirty="0">
                <a:latin typeface="Bembo"/>
                <a:ea typeface="+mn-lt"/>
                <a:cs typeface="+mn-lt"/>
              </a:rPr>
              <a:t>HOMETIME</a:t>
            </a:r>
            <a:endParaRPr lang="en-US" dirty="0">
              <a:latin typeface="Bembo"/>
            </a:endParaRPr>
          </a:p>
          <a:p>
            <a:endParaRPr lang="en-US" dirty="0"/>
          </a:p>
        </p:txBody>
      </p:sp>
    </p:spTree>
    <p:extLst>
      <p:ext uri="{BB962C8B-B14F-4D97-AF65-F5344CB8AC3E}">
        <p14:creationId xmlns:p14="http://schemas.microsoft.com/office/powerpoint/2010/main" val="276277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7" name="Rectangle 16">
            <a:extLst>
              <a:ext uri="{FF2B5EF4-FFF2-40B4-BE49-F238E27FC236}">
                <a16:creationId xmlns:a16="http://schemas.microsoft.com/office/drawing/2014/main" id="{F94D0315-BB3E-4E0D-A26B-3F625DFD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7F9EE9-567E-F871-C6AF-FB1E8AD80EA3}"/>
              </a:ext>
            </a:extLst>
          </p:cNvPr>
          <p:cNvSpPr txBox="1">
            <a:spLocks/>
          </p:cNvSpPr>
          <p:nvPr/>
        </p:nvSpPr>
        <p:spPr>
          <a:xfrm>
            <a:off x="176887" y="1504949"/>
            <a:ext cx="8427727" cy="517841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200" dirty="0">
                <a:ea typeface="Batang"/>
              </a:rPr>
              <a:t>Pop in &amp; play sessions - fortnightly</a:t>
            </a:r>
          </a:p>
          <a:p>
            <a:pPr>
              <a:lnSpc>
                <a:spcPct val="90000"/>
              </a:lnSpc>
            </a:pPr>
            <a:r>
              <a:rPr lang="en-US" sz="2200" dirty="0">
                <a:ea typeface="Batang"/>
              </a:rPr>
              <a:t>Parent's evenings </a:t>
            </a:r>
          </a:p>
          <a:p>
            <a:pPr>
              <a:lnSpc>
                <a:spcPct val="90000"/>
              </a:lnSpc>
            </a:pPr>
            <a:r>
              <a:rPr lang="en-US" sz="2200" dirty="0">
                <a:ea typeface="Batang"/>
              </a:rPr>
              <a:t>Parent voice </a:t>
            </a:r>
          </a:p>
          <a:p>
            <a:pPr>
              <a:lnSpc>
                <a:spcPct val="90000"/>
              </a:lnSpc>
            </a:pPr>
            <a:r>
              <a:rPr lang="en-US" sz="2200" dirty="0">
                <a:ea typeface="Batang"/>
              </a:rPr>
              <a:t>Real life superheroes – we need you!</a:t>
            </a:r>
          </a:p>
          <a:p>
            <a:pPr>
              <a:lnSpc>
                <a:spcPct val="90000"/>
              </a:lnSpc>
            </a:pPr>
            <a:r>
              <a:rPr lang="en-US" sz="2200" dirty="0">
                <a:ea typeface="Batang"/>
              </a:rPr>
              <a:t>Sport's Day</a:t>
            </a:r>
          </a:p>
          <a:p>
            <a:pPr>
              <a:lnSpc>
                <a:spcPct val="90000"/>
              </a:lnSpc>
            </a:pPr>
            <a:r>
              <a:rPr lang="en-US" sz="2200" dirty="0">
                <a:ea typeface="Batang"/>
              </a:rPr>
              <a:t>EYFS Nativity</a:t>
            </a:r>
          </a:p>
          <a:p>
            <a:pPr>
              <a:lnSpc>
                <a:spcPct val="90000"/>
              </a:lnSpc>
            </a:pPr>
            <a:r>
              <a:rPr lang="en-US" sz="2200" dirty="0">
                <a:ea typeface="Batang"/>
              </a:rPr>
              <a:t>PTFA meetings and events</a:t>
            </a:r>
          </a:p>
          <a:p>
            <a:pPr>
              <a:lnSpc>
                <a:spcPct val="90000"/>
              </a:lnSpc>
            </a:pPr>
            <a:r>
              <a:rPr lang="en-US" sz="2200" dirty="0">
                <a:ea typeface="Batang"/>
              </a:rPr>
              <a:t>Fundraisers</a:t>
            </a:r>
          </a:p>
          <a:p>
            <a:pPr>
              <a:lnSpc>
                <a:spcPct val="90000"/>
              </a:lnSpc>
            </a:pPr>
            <a:r>
              <a:rPr lang="en-US" sz="2200" dirty="0">
                <a:ea typeface="Batang"/>
              </a:rPr>
              <a:t>Weekly school newsletters </a:t>
            </a:r>
            <a:endParaRPr lang="en-US" sz="2200" dirty="0"/>
          </a:p>
          <a:p>
            <a:pPr>
              <a:lnSpc>
                <a:spcPct val="90000"/>
              </a:lnSpc>
            </a:pPr>
            <a:r>
              <a:rPr lang="en-US" sz="2200" dirty="0">
                <a:ea typeface="Batang"/>
              </a:rPr>
              <a:t>Half-termly EYFS newsletters</a:t>
            </a:r>
            <a:endParaRPr lang="en-US" sz="2200" dirty="0"/>
          </a:p>
          <a:p>
            <a:pPr>
              <a:lnSpc>
                <a:spcPct val="90000"/>
              </a:lnSpc>
            </a:pPr>
            <a:r>
              <a:rPr lang="en-US" sz="2200" dirty="0">
                <a:ea typeface="Batang"/>
              </a:rPr>
              <a:t>EYFS Parent notice board</a:t>
            </a:r>
            <a:endParaRPr lang="en-US" sz="2200" dirty="0"/>
          </a:p>
          <a:p>
            <a:pPr>
              <a:lnSpc>
                <a:spcPct val="90000"/>
              </a:lnSpc>
            </a:pPr>
            <a:r>
              <a:rPr lang="en-US" sz="2200" dirty="0">
                <a:ea typeface="Batang"/>
              </a:rPr>
              <a:t>ClassDojo updates – Photos and messages</a:t>
            </a:r>
            <a:endParaRPr lang="en-US" sz="2200" dirty="0"/>
          </a:p>
          <a:p>
            <a:pPr>
              <a:lnSpc>
                <a:spcPct val="90000"/>
              </a:lnSpc>
            </a:pPr>
            <a:endParaRPr lang="en-US" sz="1400" dirty="0"/>
          </a:p>
          <a:p>
            <a:pPr>
              <a:lnSpc>
                <a:spcPct val="90000"/>
              </a:lnSpc>
            </a:pPr>
            <a:endParaRPr lang="en-US" sz="1400" dirty="0"/>
          </a:p>
        </p:txBody>
      </p:sp>
      <p:sp>
        <p:nvSpPr>
          <p:cNvPr id="10" name="Subtitle 2">
            <a:extLst>
              <a:ext uri="{FF2B5EF4-FFF2-40B4-BE49-F238E27FC236}">
                <a16:creationId xmlns:a16="http://schemas.microsoft.com/office/drawing/2014/main" id="{81C9A116-CC6E-8F8D-19EF-753B9C2FF02C}"/>
              </a:ext>
            </a:extLst>
          </p:cNvPr>
          <p:cNvSpPr txBox="1">
            <a:spLocks/>
          </p:cNvSpPr>
          <p:nvPr/>
        </p:nvSpPr>
        <p:spPr>
          <a:xfrm>
            <a:off x="5864" y="40570"/>
            <a:ext cx="9755531" cy="123278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ea typeface="Batang"/>
              </a:rPr>
              <a:t>Parental Partnership</a:t>
            </a:r>
            <a:endParaRPr lang="en-US" sz="6600" b="1" i="1" dirty="0"/>
          </a:p>
        </p:txBody>
      </p:sp>
      <p:pic>
        <p:nvPicPr>
          <p:cNvPr id="4" name="Picture 3">
            <a:extLst>
              <a:ext uri="{FF2B5EF4-FFF2-40B4-BE49-F238E27FC236}">
                <a16:creationId xmlns:a16="http://schemas.microsoft.com/office/drawing/2014/main" id="{161C513D-EF2D-462E-A34E-DAC2216BE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4614" y="40570"/>
            <a:ext cx="3429000" cy="2571750"/>
          </a:xfrm>
          <a:prstGeom prst="rect">
            <a:avLst/>
          </a:prstGeom>
        </p:spPr>
      </p:pic>
      <p:pic>
        <p:nvPicPr>
          <p:cNvPr id="9" name="Picture 8">
            <a:extLst>
              <a:ext uri="{FF2B5EF4-FFF2-40B4-BE49-F238E27FC236}">
                <a16:creationId xmlns:a16="http://schemas.microsoft.com/office/drawing/2014/main" id="{13DCE484-74CB-4588-BC32-4208EDD52A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2861"/>
          <a:stretch/>
        </p:blipFill>
        <p:spPr>
          <a:xfrm>
            <a:off x="6096000" y="1715200"/>
            <a:ext cx="3067050" cy="3154524"/>
          </a:xfrm>
          <a:prstGeom prst="rect">
            <a:avLst/>
          </a:prstGeom>
        </p:spPr>
      </p:pic>
      <p:pic>
        <p:nvPicPr>
          <p:cNvPr id="12" name="Picture 11">
            <a:extLst>
              <a:ext uri="{FF2B5EF4-FFF2-40B4-BE49-F238E27FC236}">
                <a16:creationId xmlns:a16="http://schemas.microsoft.com/office/drawing/2014/main" id="{DA34335E-9FA1-47BF-B940-319D447161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7402"/>
          <a:stretch/>
        </p:blipFill>
        <p:spPr>
          <a:xfrm>
            <a:off x="9067556" y="3292462"/>
            <a:ext cx="3078956" cy="3390901"/>
          </a:xfrm>
          <a:prstGeom prst="rect">
            <a:avLst/>
          </a:prstGeom>
        </p:spPr>
      </p:pic>
    </p:spTree>
    <p:extLst>
      <p:ext uri="{BB962C8B-B14F-4D97-AF65-F5344CB8AC3E}">
        <p14:creationId xmlns:p14="http://schemas.microsoft.com/office/powerpoint/2010/main" val="227598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346A-4428-4F14-9017-BE3FBEBF1811}"/>
              </a:ext>
            </a:extLst>
          </p:cNvPr>
          <p:cNvSpPr>
            <a:spLocks noGrp="1"/>
          </p:cNvSpPr>
          <p:nvPr>
            <p:ph type="title"/>
          </p:nvPr>
        </p:nvSpPr>
        <p:spPr>
          <a:xfrm>
            <a:off x="1117554" y="190501"/>
            <a:ext cx="9810604" cy="1216024"/>
          </a:xfrm>
        </p:spPr>
        <p:txBody>
          <a:bodyPr>
            <a:normAutofit/>
          </a:bodyPr>
          <a:lstStyle/>
          <a:p>
            <a:pPr algn="ctr"/>
            <a:r>
              <a:rPr lang="en-US" sz="5400" b="1" i="1" cap="none" dirty="0">
                <a:latin typeface="+mn-lt"/>
              </a:rPr>
              <a:t>Welcome Packs</a:t>
            </a:r>
          </a:p>
        </p:txBody>
      </p:sp>
      <p:sp>
        <p:nvSpPr>
          <p:cNvPr id="3" name="Content Placeholder 2">
            <a:extLst>
              <a:ext uri="{FF2B5EF4-FFF2-40B4-BE49-F238E27FC236}">
                <a16:creationId xmlns:a16="http://schemas.microsoft.com/office/drawing/2014/main" id="{61172423-D17C-45D6-9F9B-2D87B6296550}"/>
              </a:ext>
            </a:extLst>
          </p:cNvPr>
          <p:cNvSpPr>
            <a:spLocks noGrp="1"/>
          </p:cNvSpPr>
          <p:nvPr>
            <p:ph idx="1"/>
          </p:nvPr>
        </p:nvSpPr>
        <p:spPr>
          <a:xfrm>
            <a:off x="254001" y="1495426"/>
            <a:ext cx="6289039" cy="4758952"/>
          </a:xfrm>
        </p:spPr>
        <p:txBody>
          <a:bodyPr>
            <a:normAutofit fontScale="92500" lnSpcReduction="20000"/>
          </a:bodyPr>
          <a:lstStyle/>
          <a:p>
            <a:r>
              <a:rPr lang="en-US" dirty="0"/>
              <a:t>Your child’s blue book bag contains all the information you need to know.</a:t>
            </a:r>
          </a:p>
          <a:p>
            <a:pPr marL="0" indent="0">
              <a:buNone/>
            </a:pPr>
            <a:endParaRPr lang="en-US" dirty="0"/>
          </a:p>
          <a:p>
            <a:r>
              <a:rPr lang="en-US" dirty="0"/>
              <a:t>Documentation – please complete and return to school when it is your child’s first transition session (Thursday 2</a:t>
            </a:r>
            <a:r>
              <a:rPr lang="en-US" baseline="30000" dirty="0"/>
              <a:t>nd</a:t>
            </a:r>
            <a:r>
              <a:rPr lang="en-US" dirty="0"/>
              <a:t> July) – to ensure a smooth transition for your child.</a:t>
            </a:r>
          </a:p>
          <a:p>
            <a:pPr marL="0" indent="0">
              <a:buNone/>
            </a:pPr>
            <a:endParaRPr lang="en-US" dirty="0"/>
          </a:p>
          <a:p>
            <a:r>
              <a:rPr lang="en-US" dirty="0"/>
              <a:t>Use this documentation to help you prepare your child for school. Any areas that they struggle with, support your child to achieve this so that they are school ready.</a:t>
            </a:r>
          </a:p>
          <a:p>
            <a:pPr marL="0" indent="0">
              <a:buNone/>
            </a:pPr>
            <a:endParaRPr lang="en-US" dirty="0"/>
          </a:p>
          <a:p>
            <a:r>
              <a:rPr lang="en-US" dirty="0"/>
              <a:t>Attendance – your child’s first year at school is absolutely crucial to their future. Please be on time and attend school everyday. Appointments are to be made outside of school times where possible.</a:t>
            </a:r>
          </a:p>
        </p:txBody>
      </p:sp>
      <p:pic>
        <p:nvPicPr>
          <p:cNvPr id="4" name="Picture 3">
            <a:extLst>
              <a:ext uri="{FF2B5EF4-FFF2-40B4-BE49-F238E27FC236}">
                <a16:creationId xmlns:a16="http://schemas.microsoft.com/office/drawing/2014/main" id="{90D39C78-CC34-409D-9297-F0AA91E9C4BE}"/>
              </a:ext>
            </a:extLst>
          </p:cNvPr>
          <p:cNvPicPr>
            <a:picLocks noChangeAspect="1"/>
          </p:cNvPicPr>
          <p:nvPr/>
        </p:nvPicPr>
        <p:blipFill>
          <a:blip r:embed="rId2"/>
          <a:stretch>
            <a:fillRect/>
          </a:stretch>
        </p:blipFill>
        <p:spPr>
          <a:xfrm>
            <a:off x="9326880" y="274320"/>
            <a:ext cx="2509519" cy="2509519"/>
          </a:xfrm>
          <a:prstGeom prst="rect">
            <a:avLst/>
          </a:prstGeom>
        </p:spPr>
      </p:pic>
      <p:pic>
        <p:nvPicPr>
          <p:cNvPr id="6" name="Picture 5">
            <a:extLst>
              <a:ext uri="{FF2B5EF4-FFF2-40B4-BE49-F238E27FC236}">
                <a16:creationId xmlns:a16="http://schemas.microsoft.com/office/drawing/2014/main" id="{8F57D333-BB40-45C3-9DB2-74B72E998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404" y="2153920"/>
            <a:ext cx="3131840" cy="4429760"/>
          </a:xfrm>
          <a:prstGeom prst="rect">
            <a:avLst/>
          </a:prstGeom>
        </p:spPr>
      </p:pic>
    </p:spTree>
    <p:extLst>
      <p:ext uri="{BB962C8B-B14F-4D97-AF65-F5344CB8AC3E}">
        <p14:creationId xmlns:p14="http://schemas.microsoft.com/office/powerpoint/2010/main" val="15524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7E82-2B89-45B7-AC16-F3E1888D6D56}"/>
              </a:ext>
            </a:extLst>
          </p:cNvPr>
          <p:cNvSpPr>
            <a:spLocks noGrp="1"/>
          </p:cNvSpPr>
          <p:nvPr>
            <p:ph type="title"/>
          </p:nvPr>
        </p:nvSpPr>
        <p:spPr/>
        <p:txBody>
          <a:bodyPr>
            <a:normAutofit/>
          </a:bodyPr>
          <a:lstStyle/>
          <a:p>
            <a:r>
              <a:rPr lang="en-US" sz="6000" b="1" i="1" cap="none" dirty="0">
                <a:latin typeface="+mn-lt"/>
              </a:rPr>
              <a:t>Uniform</a:t>
            </a:r>
          </a:p>
        </p:txBody>
      </p:sp>
      <p:sp>
        <p:nvSpPr>
          <p:cNvPr id="3" name="Content Placeholder 2">
            <a:extLst>
              <a:ext uri="{FF2B5EF4-FFF2-40B4-BE49-F238E27FC236}">
                <a16:creationId xmlns:a16="http://schemas.microsoft.com/office/drawing/2014/main" id="{8E4EE9E2-3839-4E02-B6F5-120534882C93}"/>
              </a:ext>
            </a:extLst>
          </p:cNvPr>
          <p:cNvSpPr>
            <a:spLocks noGrp="1"/>
          </p:cNvSpPr>
          <p:nvPr>
            <p:ph idx="1"/>
          </p:nvPr>
        </p:nvSpPr>
        <p:spPr>
          <a:xfrm>
            <a:off x="1050879" y="1825624"/>
            <a:ext cx="6197646" cy="4428753"/>
          </a:xfrm>
        </p:spPr>
        <p:txBody>
          <a:bodyPr/>
          <a:lstStyle/>
          <a:p>
            <a:r>
              <a:rPr lang="en-US" altLang="en-US" sz="2000" dirty="0">
                <a:latin typeface="Bembo" panose="02020502050201020203" pitchFamily="18" charset="0"/>
              </a:rPr>
              <a:t>Grey skirt or grey trousers </a:t>
            </a:r>
          </a:p>
          <a:p>
            <a:r>
              <a:rPr lang="en-US" altLang="en-US" sz="2000" dirty="0">
                <a:latin typeface="Bembo" panose="02020502050201020203" pitchFamily="18" charset="0"/>
              </a:rPr>
              <a:t>White short sleeved shirt and school tie</a:t>
            </a:r>
          </a:p>
          <a:p>
            <a:r>
              <a:rPr lang="en-US" altLang="en-US" sz="2000" dirty="0">
                <a:latin typeface="Bembo" panose="02020502050201020203" pitchFamily="18" charset="0"/>
              </a:rPr>
              <a:t>Blue jumper or cardigan with logo</a:t>
            </a:r>
          </a:p>
          <a:p>
            <a:r>
              <a:rPr lang="en-US" altLang="en-US" sz="2000" dirty="0">
                <a:latin typeface="Bembo" panose="02020502050201020203" pitchFamily="18" charset="0"/>
              </a:rPr>
              <a:t>Black school shoes (</a:t>
            </a:r>
            <a:r>
              <a:rPr lang="en-US" altLang="en-US" sz="2000" dirty="0" err="1">
                <a:latin typeface="Bembo" panose="02020502050201020203" pitchFamily="18" charset="0"/>
              </a:rPr>
              <a:t>velcro</a:t>
            </a:r>
            <a:r>
              <a:rPr lang="en-US" altLang="en-US" sz="2000" dirty="0">
                <a:latin typeface="Bembo" panose="02020502050201020203" pitchFamily="18" charset="0"/>
              </a:rPr>
              <a:t> and not laces)</a:t>
            </a:r>
          </a:p>
          <a:p>
            <a:r>
              <a:rPr lang="en-US" altLang="en-US" sz="2000" dirty="0">
                <a:latin typeface="Bembo" panose="02020502050201020203" pitchFamily="18" charset="0"/>
              </a:rPr>
              <a:t>Black, grey or white socks or black or grey tights</a:t>
            </a:r>
          </a:p>
          <a:p>
            <a:r>
              <a:rPr lang="en-US" altLang="en-US" sz="2000" dirty="0">
                <a:latin typeface="Bembo" panose="02020502050201020203" pitchFamily="18" charset="0"/>
              </a:rPr>
              <a:t>Appropriate hairstyles – hair up for children with long hair</a:t>
            </a:r>
          </a:p>
          <a:p>
            <a:r>
              <a:rPr lang="en-US" altLang="en-US" sz="2000" b="1" dirty="0">
                <a:latin typeface="Bembo" panose="02020502050201020203" pitchFamily="18" charset="0"/>
              </a:rPr>
              <a:t>Please label all items with your child’s name</a:t>
            </a:r>
            <a:r>
              <a:rPr lang="en-US" altLang="en-US" sz="2000" dirty="0">
                <a:latin typeface="Bembo" panose="02020502050201020203" pitchFamily="18" charset="0"/>
              </a:rPr>
              <a:t>.</a:t>
            </a:r>
          </a:p>
          <a:p>
            <a:pPr marL="0" indent="0">
              <a:buNone/>
            </a:pPr>
            <a:endParaRPr lang="en-US" dirty="0"/>
          </a:p>
        </p:txBody>
      </p:sp>
      <p:pic>
        <p:nvPicPr>
          <p:cNvPr id="5" name="Picture 4">
            <a:extLst>
              <a:ext uri="{FF2B5EF4-FFF2-40B4-BE49-F238E27FC236}">
                <a16:creationId xmlns:a16="http://schemas.microsoft.com/office/drawing/2014/main" id="{1F487D46-93C0-4E13-82A9-63BB4B3D89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275" y="200025"/>
            <a:ext cx="4657725" cy="6210300"/>
          </a:xfrm>
          <a:prstGeom prst="rect">
            <a:avLst/>
          </a:prstGeom>
        </p:spPr>
      </p:pic>
    </p:spTree>
    <p:extLst>
      <p:ext uri="{BB962C8B-B14F-4D97-AF65-F5344CB8AC3E}">
        <p14:creationId xmlns:p14="http://schemas.microsoft.com/office/powerpoint/2010/main" val="2027574287"/>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1a79c76-911b-426f-b70d-a83cc8fcf3c8" xsi:nil="true"/>
    <lcf76f155ced4ddcb4097134ff3c332f xmlns="ca27a82c-0211-4fa9-90ea-13bb911512a5">
      <Terms xmlns="http://schemas.microsoft.com/office/infopath/2007/PartnerControls"/>
    </lcf76f155ced4ddcb4097134ff3c332f>
    <SharedWithUsers xmlns="71a79c76-911b-426f-b70d-a83cc8fcf3c8">
      <UserInfo>
        <DisplayName>Bethany Eastham</DisplayName>
        <AccountId>50</AccountId>
        <AccountType/>
      </UserInfo>
      <UserInfo>
        <DisplayName>09035 Head</DisplayName>
        <AccountId>14</AccountId>
        <AccountType/>
      </UserInfo>
      <UserInfo>
        <DisplayName>Langton, Kayliegh</DisplayName>
        <AccountId>13</AccountId>
        <AccountType/>
      </UserInfo>
      <UserInfo>
        <DisplayName>Hannah Walmsley</DisplayName>
        <AccountId>263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6F4F6B5F374A44A677F739884348C4" ma:contentTypeVersion="16" ma:contentTypeDescription="Create a new document." ma:contentTypeScope="" ma:versionID="37706f19893716d1e2b1472cec090976">
  <xsd:schema xmlns:xsd="http://www.w3.org/2001/XMLSchema" xmlns:xs="http://www.w3.org/2001/XMLSchema" xmlns:p="http://schemas.microsoft.com/office/2006/metadata/properties" xmlns:ns2="ca27a82c-0211-4fa9-90ea-13bb911512a5" xmlns:ns3="71a79c76-911b-426f-b70d-a83cc8fcf3c8" targetNamespace="http://schemas.microsoft.com/office/2006/metadata/properties" ma:root="true" ma:fieldsID="5ab669a2bc657d1abf97524498de961d" ns2:_="" ns3:_="">
    <xsd:import namespace="ca27a82c-0211-4fa9-90ea-13bb911512a5"/>
    <xsd:import namespace="71a79c76-911b-426f-b70d-a83cc8fcf3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7a82c-0211-4fa9-90ea-13bb911512a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195b04b-04ee-4afb-ab98-ac20b0df569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a79c76-911b-426f-b70d-a83cc8fcf3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fd68ef4-b008-4470-9c46-abd64ccb4fb4}" ma:internalName="TaxCatchAll" ma:showField="CatchAllData" ma:web="71a79c76-911b-426f-b70d-a83cc8fcf3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BCD100-8270-4C65-872E-7375CDC834F6}">
  <ds:schemaRefs>
    <ds:schemaRef ds:uri="71a79c76-911b-426f-b70d-a83cc8fcf3c8"/>
    <ds:schemaRef ds:uri="ca27a82c-0211-4fa9-90ea-13bb911512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ACE0B1-8C2B-406A-B9BB-6A4189C6C2E9}">
  <ds:schemaRefs>
    <ds:schemaRef ds:uri="71a79c76-911b-426f-b70d-a83cc8fcf3c8"/>
    <ds:schemaRef ds:uri="ca27a82c-0211-4fa9-90ea-13bb91151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42CFFC-70C7-4EC5-B06B-B97DF894C0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486</TotalTime>
  <Words>1420</Words>
  <Application>Microsoft Office PowerPoint</Application>
  <PresentationFormat>Widescreen</PresentationFormat>
  <Paragraphs>134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Bembo</vt:lpstr>
      <vt:lpstr>ArchiveVTI</vt:lpstr>
      <vt:lpstr>PowerPoint Presentation</vt:lpstr>
      <vt:lpstr>Purpose Of The Meeting</vt:lpstr>
      <vt:lpstr>PowerPoint Presentation</vt:lpstr>
      <vt:lpstr>PowerPoint Presentation</vt:lpstr>
      <vt:lpstr>PowerPoint Presentation</vt:lpstr>
      <vt:lpstr>PowerPoint Presentation</vt:lpstr>
      <vt:lpstr>PowerPoint Presentation</vt:lpstr>
      <vt:lpstr>Welcome Packs</vt:lpstr>
      <vt:lpstr>Uniform</vt:lpstr>
      <vt:lpstr>PE Kit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Fawcett</dc:creator>
  <cp:lastModifiedBy>Bethany Fawcett</cp:lastModifiedBy>
  <cp:revision>19</cp:revision>
  <dcterms:created xsi:type="dcterms:W3CDTF">2024-04-30T16:42:40Z</dcterms:created>
  <dcterms:modified xsi:type="dcterms:W3CDTF">2026-06-14T20:53:57Z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0x010100CA6F4F6B5F374A44A677F739884348C4</vt:lpwstr>
  </property>
  <property fmtid="{D5CDD505-2E9C-101B-9397-08002B2CF9AE}" pid="3" name="MediaServiceImageTags">
    <vt:lpwstr/>
  </property>
</Properties>
</file>