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16"/>
  </p:notesMasterIdLst>
  <p:sldIdLst>
    <p:sldId id="256" r:id="rId2"/>
    <p:sldId id="257" r:id="rId3"/>
    <p:sldId id="268" r:id="rId4"/>
    <p:sldId id="258" r:id="rId5"/>
    <p:sldId id="259" r:id="rId6"/>
    <p:sldId id="260" r:id="rId7"/>
    <p:sldId id="261" r:id="rId8"/>
    <p:sldId id="262" r:id="rId9"/>
    <p:sldId id="263" r:id="rId10"/>
    <p:sldId id="264" r:id="rId11"/>
    <p:sldId id="265" r:id="rId12"/>
    <p:sldId id="266" r:id="rId13"/>
    <p:sldId id="267" r:id="rId14"/>
    <p:sldId id="269" r:id="rId15"/>
  </p:sldIdLst>
  <p:sldSz cx="6858000" cy="9144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p:scale>
          <a:sx n="100" d="100"/>
          <a:sy n="100" d="100"/>
        </p:scale>
        <p:origin x="1944" y="-5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0CA4B2C-41E2-49EF-BBD4-52630255F769}" type="datetimeFigureOut">
              <a:rPr lang="en-GB" smtClean="0"/>
              <a:t>19/06/2025</a:t>
            </a:fld>
            <a:endParaRPr lang="en-GB"/>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BFEFCE4-132F-4907-98B3-6AEEBDA293C5}" type="slidenum">
              <a:rPr lang="en-GB" smtClean="0"/>
              <a:t>‹#›</a:t>
            </a:fld>
            <a:endParaRPr lang="en-GB"/>
          </a:p>
        </p:txBody>
      </p:sp>
    </p:spTree>
    <p:extLst>
      <p:ext uri="{BB962C8B-B14F-4D97-AF65-F5344CB8AC3E}">
        <p14:creationId xmlns:p14="http://schemas.microsoft.com/office/powerpoint/2010/main" val="57828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BFEFCE4-132F-4907-98B3-6AEEBDA293C5}" type="slidenum">
              <a:rPr lang="en-GB" smtClean="0"/>
              <a:t>11</a:t>
            </a:fld>
            <a:endParaRPr lang="en-GB"/>
          </a:p>
        </p:txBody>
      </p:sp>
    </p:spTree>
    <p:extLst>
      <p:ext uri="{BB962C8B-B14F-4D97-AF65-F5344CB8AC3E}">
        <p14:creationId xmlns:p14="http://schemas.microsoft.com/office/powerpoint/2010/main" val="16329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E27FD-A178-6D41-D8B8-8C1DD0388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DE5442-875A-764C-DFC4-C6FACCAA8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9DD2F-2BD9-9942-B8E0-DD39E92B3A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EC5052-4153-5CAD-5479-906DF519FC69}"/>
              </a:ext>
            </a:extLst>
          </p:cNvPr>
          <p:cNvSpPr>
            <a:spLocks noGrp="1"/>
          </p:cNvSpPr>
          <p:nvPr>
            <p:ph type="sldNum" sz="quarter" idx="5"/>
          </p:nvPr>
        </p:nvSpPr>
        <p:spPr/>
        <p:txBody>
          <a:bodyPr/>
          <a:lstStyle/>
          <a:p>
            <a:fld id="{6BFEFCE4-132F-4907-98B3-6AEEBDA293C5}" type="slidenum">
              <a:rPr lang="en-GB" smtClean="0"/>
              <a:t>12</a:t>
            </a:fld>
            <a:endParaRPr lang="en-GB"/>
          </a:p>
        </p:txBody>
      </p:sp>
    </p:spTree>
    <p:extLst>
      <p:ext uri="{BB962C8B-B14F-4D97-AF65-F5344CB8AC3E}">
        <p14:creationId xmlns:p14="http://schemas.microsoft.com/office/powerpoint/2010/main" val="534913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15F75-400D-A9D1-631D-E78A414968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6FAF9-42B1-9A21-8ADE-FA5E4D89D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29E03-D716-CA1F-7A96-C7342966BCA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3724561-0449-9917-DDA0-E502FBB17D0E}"/>
              </a:ext>
            </a:extLst>
          </p:cNvPr>
          <p:cNvSpPr>
            <a:spLocks noGrp="1"/>
          </p:cNvSpPr>
          <p:nvPr>
            <p:ph type="sldNum" sz="quarter" idx="5"/>
          </p:nvPr>
        </p:nvSpPr>
        <p:spPr/>
        <p:txBody>
          <a:bodyPr/>
          <a:lstStyle/>
          <a:p>
            <a:fld id="{6BFEFCE4-132F-4907-98B3-6AEEBDA293C5}" type="slidenum">
              <a:rPr lang="en-GB" smtClean="0"/>
              <a:t>13</a:t>
            </a:fld>
            <a:endParaRPr lang="en-GB"/>
          </a:p>
        </p:txBody>
      </p:sp>
    </p:spTree>
    <p:extLst>
      <p:ext uri="{BB962C8B-B14F-4D97-AF65-F5344CB8AC3E}">
        <p14:creationId xmlns:p14="http://schemas.microsoft.com/office/powerpoint/2010/main" val="118937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DDCB7-7C22-C178-39EF-5791E0F4A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26DD3-3105-F95A-ECB9-1AE9C05B4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CF85A-829E-A03E-9C54-0635836A4F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9CEFB0-3FBE-0013-F46C-E7D09CAC8714}"/>
              </a:ext>
            </a:extLst>
          </p:cNvPr>
          <p:cNvSpPr>
            <a:spLocks noGrp="1"/>
          </p:cNvSpPr>
          <p:nvPr>
            <p:ph type="sldNum" sz="quarter" idx="5"/>
          </p:nvPr>
        </p:nvSpPr>
        <p:spPr/>
        <p:txBody>
          <a:bodyPr/>
          <a:lstStyle/>
          <a:p>
            <a:fld id="{6BFEFCE4-132F-4907-98B3-6AEEBDA293C5}" type="slidenum">
              <a:rPr lang="en-GB" smtClean="0"/>
              <a:t>14</a:t>
            </a:fld>
            <a:endParaRPr lang="en-GB"/>
          </a:p>
        </p:txBody>
      </p:sp>
    </p:spTree>
    <p:extLst>
      <p:ext uri="{BB962C8B-B14F-4D97-AF65-F5344CB8AC3E}">
        <p14:creationId xmlns:p14="http://schemas.microsoft.com/office/powerpoint/2010/main" val="4206549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787" y="8534400"/>
            <a:ext cx="6856214"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 y="8445755"/>
            <a:ext cx="6856214"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17220" y="1011936"/>
            <a:ext cx="5657850" cy="475488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618779" y="5940828"/>
            <a:ext cx="5657850" cy="1524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CD2AC3-05EF-49F7-8976-6B58F0F15578}" type="datetime1">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2EE79F-0A75-4031-87FF-9107E81F6B89}" type="slidenum">
              <a:rPr lang="en-GB" smtClean="0"/>
              <a:t>‹#›</a:t>
            </a:fld>
            <a:endParaRPr lang="en-GB"/>
          </a:p>
        </p:txBody>
      </p:sp>
      <p:cxnSp>
        <p:nvCxnSpPr>
          <p:cNvPr id="9" name="Straight Connector 8"/>
          <p:cNvCxnSpPr/>
          <p:nvPr/>
        </p:nvCxnSpPr>
        <p:spPr>
          <a:xfrm>
            <a:off x="679308" y="5791200"/>
            <a:ext cx="55549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56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3D555E-BD58-4225-91AD-EED323669DF8}" type="datetime1">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2EE79F-0A75-4031-87FF-9107E81F6B89}" type="slidenum">
              <a:rPr lang="en-GB" smtClean="0"/>
              <a:t>‹#›</a:t>
            </a:fld>
            <a:endParaRPr lang="en-GB"/>
          </a:p>
        </p:txBody>
      </p:sp>
    </p:spTree>
    <p:extLst>
      <p:ext uri="{BB962C8B-B14F-4D97-AF65-F5344CB8AC3E}">
        <p14:creationId xmlns:p14="http://schemas.microsoft.com/office/powerpoint/2010/main" val="3525346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787" y="8534400"/>
            <a:ext cx="6856214"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 y="8445755"/>
            <a:ext cx="6856214"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4907757" y="549736"/>
            <a:ext cx="1478756" cy="767986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49736"/>
            <a:ext cx="4350544" cy="7679864"/>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0CEC3-3823-47A3-B0E8-9931031D5F2F}" type="datetime1">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2EE79F-0A75-4031-87FF-9107E81F6B89}" type="slidenum">
              <a:rPr lang="en-GB" smtClean="0"/>
              <a:t>‹#›</a:t>
            </a:fld>
            <a:endParaRPr lang="en-GB"/>
          </a:p>
        </p:txBody>
      </p:sp>
    </p:spTree>
    <p:extLst>
      <p:ext uri="{BB962C8B-B14F-4D97-AF65-F5344CB8AC3E}">
        <p14:creationId xmlns:p14="http://schemas.microsoft.com/office/powerpoint/2010/main" val="78604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DEE27-F0BC-4667-A7C0-0C7B09C2B77D}" type="datetime1">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2EE79F-0A75-4031-87FF-9107E81F6B89}" type="slidenum">
              <a:rPr lang="en-GB" smtClean="0"/>
              <a:t>‹#›</a:t>
            </a:fld>
            <a:endParaRPr lang="en-GB"/>
          </a:p>
        </p:txBody>
      </p:sp>
    </p:spTree>
    <p:extLst>
      <p:ext uri="{BB962C8B-B14F-4D97-AF65-F5344CB8AC3E}">
        <p14:creationId xmlns:p14="http://schemas.microsoft.com/office/powerpoint/2010/main" val="21218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87" y="8534400"/>
            <a:ext cx="6856214"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 y="8445755"/>
            <a:ext cx="6856214"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220" y="1011936"/>
            <a:ext cx="5657850" cy="475488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617220" y="5937504"/>
            <a:ext cx="5657850" cy="1524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0F9190-9F7B-435D-BBB4-927B131F364A}" type="datetime1">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2EE79F-0A75-4031-87FF-9107E81F6B89}" type="slidenum">
              <a:rPr lang="en-GB" smtClean="0"/>
              <a:t>‹#›</a:t>
            </a:fld>
            <a:endParaRPr lang="en-GB"/>
          </a:p>
        </p:txBody>
      </p:sp>
      <p:cxnSp>
        <p:nvCxnSpPr>
          <p:cNvPr id="9" name="Straight Connector 8"/>
          <p:cNvCxnSpPr/>
          <p:nvPr/>
        </p:nvCxnSpPr>
        <p:spPr>
          <a:xfrm>
            <a:off x="679308" y="5791200"/>
            <a:ext cx="55549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74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7220" y="382139"/>
            <a:ext cx="5657850" cy="193434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7220" y="2460979"/>
            <a:ext cx="2777490" cy="5364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97580" y="2460980"/>
            <a:ext cx="2777490" cy="5364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FBA864-ED10-4BE6-AE06-9803066C80D5}" type="datetime1">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2EE79F-0A75-4031-87FF-9107E81F6B89}" type="slidenum">
              <a:rPr lang="en-GB" smtClean="0"/>
              <a:t>‹#›</a:t>
            </a:fld>
            <a:endParaRPr lang="en-GB"/>
          </a:p>
        </p:txBody>
      </p:sp>
    </p:spTree>
    <p:extLst>
      <p:ext uri="{BB962C8B-B14F-4D97-AF65-F5344CB8AC3E}">
        <p14:creationId xmlns:p14="http://schemas.microsoft.com/office/powerpoint/2010/main" val="220108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17220" y="382139"/>
            <a:ext cx="5657850" cy="19343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17220" y="2461403"/>
            <a:ext cx="2777490" cy="981709"/>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7220" y="3443112"/>
            <a:ext cx="2777490" cy="4504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97580" y="2461403"/>
            <a:ext cx="2777490" cy="981709"/>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97580" y="3443112"/>
            <a:ext cx="2777490" cy="4504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DFA366-6D27-497B-89ED-0C2E75FDF58F}" type="datetime1">
              <a:rPr lang="en-GB" smtClean="0"/>
              <a:t>19/06/2025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2EE79F-0A75-4031-87FF-9107E81F6B89}" type="slidenum">
              <a:rPr lang="en-GB" smtClean="0"/>
              <a:t>‹#›</a:t>
            </a:fld>
            <a:endParaRPr lang="en-GB"/>
          </a:p>
        </p:txBody>
      </p:sp>
    </p:spTree>
    <p:extLst>
      <p:ext uri="{BB962C8B-B14F-4D97-AF65-F5344CB8AC3E}">
        <p14:creationId xmlns:p14="http://schemas.microsoft.com/office/powerpoint/2010/main" val="185579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DB8E72-0AC8-419E-947B-A0702588AFF8}" type="datetime1">
              <a:rPr lang="en-GB" smtClean="0"/>
              <a:t>19/06/2025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2EE79F-0A75-4031-87FF-9107E81F6B89}" type="slidenum">
              <a:rPr lang="en-GB" smtClean="0"/>
              <a:t>‹#›</a:t>
            </a:fld>
            <a:endParaRPr lang="en-GB"/>
          </a:p>
        </p:txBody>
      </p:sp>
    </p:spTree>
    <p:extLst>
      <p:ext uri="{BB962C8B-B14F-4D97-AF65-F5344CB8AC3E}">
        <p14:creationId xmlns:p14="http://schemas.microsoft.com/office/powerpoint/2010/main" val="3463512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787" y="8534400"/>
            <a:ext cx="6856214"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0" y="8445755"/>
            <a:ext cx="6856214"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5D9522A-DA34-4144-BA12-27CF321EE18B}" type="datetime1">
              <a:rPr lang="en-GB" smtClean="0"/>
              <a:t>19/06/2025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762EE79F-0A75-4031-87FF-9107E81F6B89}" type="slidenum">
              <a:rPr lang="en-GB" smtClean="0"/>
              <a:t>‹#›</a:t>
            </a:fld>
            <a:endParaRPr lang="en-GB"/>
          </a:p>
        </p:txBody>
      </p:sp>
    </p:spTree>
    <p:extLst>
      <p:ext uri="{BB962C8B-B14F-4D97-AF65-F5344CB8AC3E}">
        <p14:creationId xmlns:p14="http://schemas.microsoft.com/office/powerpoint/2010/main" val="342919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0" y="0"/>
            <a:ext cx="2278570" cy="9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272540" y="0"/>
            <a:ext cx="36005"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7175" y="792479"/>
            <a:ext cx="1800225" cy="3048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2700338" y="975360"/>
            <a:ext cx="3651885" cy="701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7175" y="3901440"/>
            <a:ext cx="1800225" cy="4505499"/>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61851" y="8613049"/>
            <a:ext cx="1472912" cy="486833"/>
          </a:xfrm>
        </p:spPr>
        <p:txBody>
          <a:bodyPr/>
          <a:lstStyle>
            <a:lvl1pPr algn="l">
              <a:defRPr/>
            </a:lvl1pPr>
          </a:lstStyle>
          <a:p>
            <a:fld id="{DD4A0245-AE93-43DF-BDF0-DC44A7FC67F1}" type="datetime1">
              <a:rPr lang="en-GB" smtClean="0"/>
              <a:t>19/06/2025</a:t>
            </a:fld>
            <a:endParaRPr lang="en-GB"/>
          </a:p>
        </p:txBody>
      </p:sp>
      <p:sp>
        <p:nvSpPr>
          <p:cNvPr id="6" name="Footer Placeholder 5"/>
          <p:cNvSpPr>
            <a:spLocks noGrp="1"/>
          </p:cNvSpPr>
          <p:nvPr>
            <p:ph type="ftr" sz="quarter" idx="11"/>
          </p:nvPr>
        </p:nvSpPr>
        <p:spPr>
          <a:xfrm>
            <a:off x="2700337" y="8613049"/>
            <a:ext cx="2614613" cy="486833"/>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62EE79F-0A75-4031-87FF-9107E81F6B89}" type="slidenum">
              <a:rPr lang="en-GB" smtClean="0"/>
              <a:t>‹#›</a:t>
            </a:fld>
            <a:endParaRPr lang="en-GB"/>
          </a:p>
        </p:txBody>
      </p:sp>
    </p:spTree>
    <p:extLst>
      <p:ext uri="{BB962C8B-B14F-4D97-AF65-F5344CB8AC3E}">
        <p14:creationId xmlns:p14="http://schemas.microsoft.com/office/powerpoint/2010/main" val="3400744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6604000"/>
            <a:ext cx="6856214" cy="2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 y="6553435"/>
            <a:ext cx="6856214"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220" y="6766560"/>
            <a:ext cx="5688926" cy="109728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9" y="0"/>
            <a:ext cx="6857992" cy="6553435"/>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17220" y="7876032"/>
            <a:ext cx="5692140" cy="79248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3743767-0C35-4DD3-B84F-DE4A0A777DFA}" type="datetime1">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2EE79F-0A75-4031-87FF-9107E81F6B89}" type="slidenum">
              <a:rPr lang="en-GB" smtClean="0"/>
              <a:t>‹#›</a:t>
            </a:fld>
            <a:endParaRPr lang="en-GB"/>
          </a:p>
        </p:txBody>
      </p:sp>
    </p:spTree>
    <p:extLst>
      <p:ext uri="{BB962C8B-B14F-4D97-AF65-F5344CB8AC3E}">
        <p14:creationId xmlns:p14="http://schemas.microsoft.com/office/powerpoint/2010/main" val="237460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8534400"/>
            <a:ext cx="6858001"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8445754"/>
            <a:ext cx="6858001" cy="8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7220" y="382139"/>
            <a:ext cx="5657850" cy="193434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17219" y="2460979"/>
            <a:ext cx="5657851" cy="536448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1" y="8613049"/>
            <a:ext cx="1390652" cy="486833"/>
          </a:xfrm>
          <a:prstGeom prst="rect">
            <a:avLst/>
          </a:prstGeom>
        </p:spPr>
        <p:txBody>
          <a:bodyPr vert="horz" lIns="91440" tIns="45720" rIns="91440" bIns="45720" rtlCol="0" anchor="ctr"/>
          <a:lstStyle>
            <a:lvl1pPr algn="l">
              <a:defRPr sz="675">
                <a:solidFill>
                  <a:srgbClr val="FFFFFF"/>
                </a:solidFill>
              </a:defRPr>
            </a:lvl1pPr>
          </a:lstStyle>
          <a:p>
            <a:fld id="{D1643816-9D08-4BF5-82E7-ADA2C706C89D}" type="datetime1">
              <a:rPr lang="en-GB" smtClean="0"/>
              <a:t>19/06/2025</a:t>
            </a:fld>
            <a:endParaRPr lang="en-GB"/>
          </a:p>
        </p:txBody>
      </p:sp>
      <p:sp>
        <p:nvSpPr>
          <p:cNvPr id="5" name="Footer Placeholder 4"/>
          <p:cNvSpPr>
            <a:spLocks noGrp="1"/>
          </p:cNvSpPr>
          <p:nvPr>
            <p:ph type="ftr" sz="quarter" idx="3"/>
          </p:nvPr>
        </p:nvSpPr>
        <p:spPr>
          <a:xfrm>
            <a:off x="2073480" y="8613049"/>
            <a:ext cx="2712827" cy="486833"/>
          </a:xfrm>
          <a:prstGeom prst="rect">
            <a:avLst/>
          </a:prstGeom>
        </p:spPr>
        <p:txBody>
          <a:bodyPr vert="horz" lIns="91440" tIns="45720" rIns="91440" bIns="45720" rtlCol="0" anchor="ctr"/>
          <a:lstStyle>
            <a:lvl1pPr algn="ctr">
              <a:defRPr sz="675"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5569009" y="8613049"/>
            <a:ext cx="738014" cy="486833"/>
          </a:xfrm>
          <a:prstGeom prst="rect">
            <a:avLst/>
          </a:prstGeom>
        </p:spPr>
        <p:txBody>
          <a:bodyPr vert="horz" lIns="91440" tIns="45720" rIns="91440" bIns="45720" rtlCol="0" anchor="ctr"/>
          <a:lstStyle>
            <a:lvl1pPr algn="r">
              <a:defRPr sz="788">
                <a:solidFill>
                  <a:srgbClr val="FFFFFF"/>
                </a:solidFill>
              </a:defRPr>
            </a:lvl1pPr>
          </a:lstStyle>
          <a:p>
            <a:fld id="{762EE79F-0A75-4031-87FF-9107E81F6B89}" type="slidenum">
              <a:rPr lang="en-GB" smtClean="0"/>
              <a:t>‹#›</a:t>
            </a:fld>
            <a:endParaRPr lang="en-GB"/>
          </a:p>
        </p:txBody>
      </p:sp>
      <p:cxnSp>
        <p:nvCxnSpPr>
          <p:cNvPr id="10" name="Straight Connector 9"/>
          <p:cNvCxnSpPr/>
          <p:nvPr/>
        </p:nvCxnSpPr>
        <p:spPr>
          <a:xfrm>
            <a:off x="671362" y="2317127"/>
            <a:ext cx="560641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814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mailto:office@haslingden-st-james.lancs.sch.uk"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lancashire.gov.uk/children-education-families/schools/free-school-meal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1359D8-30E9-89E8-4063-69E83EE40BF3}"/>
              </a:ext>
            </a:extLst>
          </p:cNvPr>
          <p:cNvSpPr txBox="1"/>
          <p:nvPr/>
        </p:nvSpPr>
        <p:spPr>
          <a:xfrm>
            <a:off x="625642" y="697832"/>
            <a:ext cx="5546558" cy="4124206"/>
          </a:xfrm>
          <a:prstGeom prst="rect">
            <a:avLst/>
          </a:prstGeom>
          <a:noFill/>
        </p:spPr>
        <p:txBody>
          <a:bodyPr wrap="square" rtlCol="0">
            <a:spAutoFit/>
          </a:bodyPr>
          <a:lstStyle/>
          <a:p>
            <a:pPr algn="ctr"/>
            <a:r>
              <a:rPr lang="en-GB" sz="2400" dirty="0"/>
              <a:t>Haslingden St James CE Primary School </a:t>
            </a:r>
          </a:p>
          <a:p>
            <a:pPr algn="ctr"/>
            <a:endParaRPr lang="en-GB" sz="2400" dirty="0"/>
          </a:p>
          <a:p>
            <a:pPr algn="ctr"/>
            <a:endParaRPr lang="en-GB" sz="2400" dirty="0"/>
          </a:p>
          <a:p>
            <a:pPr algn="ctr"/>
            <a:endParaRPr lang="en-GB" sz="2400" dirty="0"/>
          </a:p>
          <a:p>
            <a:pPr algn="ctr"/>
            <a:endParaRPr lang="en-GB" sz="2400" dirty="0"/>
          </a:p>
          <a:p>
            <a:pPr algn="ctr"/>
            <a:r>
              <a:rPr lang="en-GB" sz="2400" dirty="0"/>
              <a:t>School Brochure</a:t>
            </a:r>
          </a:p>
          <a:p>
            <a:pPr algn="ctr"/>
            <a:r>
              <a:rPr lang="en-GB" sz="2400" dirty="0"/>
              <a:t>2025-2026</a:t>
            </a:r>
          </a:p>
          <a:p>
            <a:pPr algn="ctr"/>
            <a:endParaRPr lang="en-GB" sz="2400" dirty="0"/>
          </a:p>
          <a:p>
            <a:pPr algn="ctr"/>
            <a:r>
              <a:rPr lang="en-GB" sz="1400" dirty="0"/>
              <a:t>Regent Street, Haslingden, BB4 5HQ</a:t>
            </a:r>
          </a:p>
          <a:p>
            <a:pPr algn="ctr"/>
            <a:r>
              <a:rPr lang="en-GB" sz="1400" dirty="0"/>
              <a:t>School Office 01706 214 134</a:t>
            </a:r>
          </a:p>
          <a:p>
            <a:pPr algn="ctr"/>
            <a:r>
              <a:rPr lang="en-GB" sz="1400" dirty="0"/>
              <a:t>Email: </a:t>
            </a:r>
            <a:r>
              <a:rPr lang="en-GB" sz="1400" dirty="0">
                <a:hlinkClick r:id="rId2"/>
              </a:rPr>
              <a:t>office@haslingden-st-james.lancs.sch.uk</a:t>
            </a:r>
            <a:endParaRPr lang="en-GB" sz="1400" dirty="0"/>
          </a:p>
          <a:p>
            <a:pPr algn="ctr"/>
            <a:r>
              <a:rPr lang="en-GB" sz="1400" dirty="0"/>
              <a:t>https://haslingden-st-james.lancs.sch.uk/</a:t>
            </a:r>
          </a:p>
          <a:p>
            <a:pPr algn="ctr"/>
            <a:endParaRPr lang="en-GB" sz="1400" dirty="0"/>
          </a:p>
        </p:txBody>
      </p:sp>
      <p:pic>
        <p:nvPicPr>
          <p:cNvPr id="2" name="Picture 1">
            <a:extLst>
              <a:ext uri="{FF2B5EF4-FFF2-40B4-BE49-F238E27FC236}">
                <a16:creationId xmlns:a16="http://schemas.microsoft.com/office/drawing/2014/main" id="{AF43C810-F678-9C37-7ACA-40CDB344B316}"/>
              </a:ext>
            </a:extLst>
          </p:cNvPr>
          <p:cNvPicPr>
            <a:picLocks noChangeAspect="1"/>
          </p:cNvPicPr>
          <p:nvPr/>
        </p:nvPicPr>
        <p:blipFill>
          <a:blip r:embed="rId3"/>
          <a:stretch>
            <a:fillRect/>
          </a:stretch>
        </p:blipFill>
        <p:spPr>
          <a:xfrm>
            <a:off x="1970171" y="6015037"/>
            <a:ext cx="2857500" cy="2143125"/>
          </a:xfrm>
          <a:prstGeom prst="rect">
            <a:avLst/>
          </a:prstGeom>
        </p:spPr>
      </p:pic>
      <p:pic>
        <p:nvPicPr>
          <p:cNvPr id="3" name="Picture 2">
            <a:extLst>
              <a:ext uri="{FF2B5EF4-FFF2-40B4-BE49-F238E27FC236}">
                <a16:creationId xmlns:a16="http://schemas.microsoft.com/office/drawing/2014/main" id="{248A1B41-7A4A-CBBC-29CA-707219254FB7}"/>
              </a:ext>
            </a:extLst>
          </p:cNvPr>
          <p:cNvPicPr>
            <a:picLocks noChangeAspect="1"/>
          </p:cNvPicPr>
          <p:nvPr/>
        </p:nvPicPr>
        <p:blipFill>
          <a:blip r:embed="rId4"/>
          <a:stretch>
            <a:fillRect/>
          </a:stretch>
        </p:blipFill>
        <p:spPr>
          <a:xfrm>
            <a:off x="2683042" y="1244650"/>
            <a:ext cx="1299558" cy="1366203"/>
          </a:xfrm>
          <a:prstGeom prst="rect">
            <a:avLst/>
          </a:prstGeom>
        </p:spPr>
      </p:pic>
      <p:pic>
        <p:nvPicPr>
          <p:cNvPr id="5" name="Picture 4">
            <a:extLst>
              <a:ext uri="{FF2B5EF4-FFF2-40B4-BE49-F238E27FC236}">
                <a16:creationId xmlns:a16="http://schemas.microsoft.com/office/drawing/2014/main" id="{853D3DEB-0BF6-286D-C57D-1CAE5919D5F6}"/>
              </a:ext>
            </a:extLst>
          </p:cNvPr>
          <p:cNvPicPr>
            <a:picLocks noChangeAspect="1"/>
          </p:cNvPicPr>
          <p:nvPr/>
        </p:nvPicPr>
        <p:blipFill>
          <a:blip r:embed="rId5"/>
          <a:stretch>
            <a:fillRect/>
          </a:stretch>
        </p:blipFill>
        <p:spPr>
          <a:xfrm>
            <a:off x="625642" y="5078620"/>
            <a:ext cx="944962" cy="713294"/>
          </a:xfrm>
          <a:prstGeom prst="rect">
            <a:avLst/>
          </a:prstGeom>
        </p:spPr>
      </p:pic>
      <p:pic>
        <p:nvPicPr>
          <p:cNvPr id="6" name="Picture 5">
            <a:extLst>
              <a:ext uri="{FF2B5EF4-FFF2-40B4-BE49-F238E27FC236}">
                <a16:creationId xmlns:a16="http://schemas.microsoft.com/office/drawing/2014/main" id="{88F60299-AA97-2CA2-7350-99ED6E2EB88B}"/>
              </a:ext>
            </a:extLst>
          </p:cNvPr>
          <p:cNvPicPr>
            <a:picLocks noChangeAspect="1"/>
          </p:cNvPicPr>
          <p:nvPr/>
        </p:nvPicPr>
        <p:blipFill>
          <a:blip r:embed="rId6"/>
          <a:stretch>
            <a:fillRect/>
          </a:stretch>
        </p:blipFill>
        <p:spPr>
          <a:xfrm>
            <a:off x="1570604" y="5066427"/>
            <a:ext cx="810838" cy="725487"/>
          </a:xfrm>
          <a:prstGeom prst="rect">
            <a:avLst/>
          </a:prstGeom>
        </p:spPr>
      </p:pic>
      <p:pic>
        <p:nvPicPr>
          <p:cNvPr id="7" name="Picture 6">
            <a:extLst>
              <a:ext uri="{FF2B5EF4-FFF2-40B4-BE49-F238E27FC236}">
                <a16:creationId xmlns:a16="http://schemas.microsoft.com/office/drawing/2014/main" id="{80FF17E4-FDE8-C38E-A935-E3AFBB8C0E35}"/>
              </a:ext>
            </a:extLst>
          </p:cNvPr>
          <p:cNvPicPr>
            <a:picLocks noChangeAspect="1"/>
          </p:cNvPicPr>
          <p:nvPr/>
        </p:nvPicPr>
        <p:blipFill>
          <a:blip r:embed="rId7"/>
          <a:stretch>
            <a:fillRect/>
          </a:stretch>
        </p:blipFill>
        <p:spPr>
          <a:xfrm>
            <a:off x="2381442" y="5054235"/>
            <a:ext cx="579170" cy="701101"/>
          </a:xfrm>
          <a:prstGeom prst="rect">
            <a:avLst/>
          </a:prstGeom>
        </p:spPr>
      </p:pic>
      <p:pic>
        <p:nvPicPr>
          <p:cNvPr id="8" name="Picture 7">
            <a:extLst>
              <a:ext uri="{FF2B5EF4-FFF2-40B4-BE49-F238E27FC236}">
                <a16:creationId xmlns:a16="http://schemas.microsoft.com/office/drawing/2014/main" id="{227E6021-4FA6-DA6E-3573-80CA1119F331}"/>
              </a:ext>
            </a:extLst>
          </p:cNvPr>
          <p:cNvPicPr>
            <a:picLocks noChangeAspect="1"/>
          </p:cNvPicPr>
          <p:nvPr/>
        </p:nvPicPr>
        <p:blipFill>
          <a:blip r:embed="rId8"/>
          <a:stretch>
            <a:fillRect/>
          </a:stretch>
        </p:blipFill>
        <p:spPr>
          <a:xfrm>
            <a:off x="3931000" y="5054234"/>
            <a:ext cx="591363" cy="737680"/>
          </a:xfrm>
          <a:prstGeom prst="rect">
            <a:avLst/>
          </a:prstGeom>
        </p:spPr>
      </p:pic>
      <p:pic>
        <p:nvPicPr>
          <p:cNvPr id="9" name="Picture 8">
            <a:extLst>
              <a:ext uri="{FF2B5EF4-FFF2-40B4-BE49-F238E27FC236}">
                <a16:creationId xmlns:a16="http://schemas.microsoft.com/office/drawing/2014/main" id="{A7AEE41F-25B7-8ED0-5E71-4AAEE7C5A1B2}"/>
              </a:ext>
            </a:extLst>
          </p:cNvPr>
          <p:cNvPicPr>
            <a:picLocks noChangeAspect="1"/>
          </p:cNvPicPr>
          <p:nvPr/>
        </p:nvPicPr>
        <p:blipFill>
          <a:blip r:embed="rId9"/>
          <a:stretch>
            <a:fillRect/>
          </a:stretch>
        </p:blipFill>
        <p:spPr>
          <a:xfrm>
            <a:off x="4568684" y="4981077"/>
            <a:ext cx="780356" cy="774259"/>
          </a:xfrm>
          <a:prstGeom prst="rect">
            <a:avLst/>
          </a:prstGeom>
        </p:spPr>
      </p:pic>
      <p:pic>
        <p:nvPicPr>
          <p:cNvPr id="10" name="Picture 9">
            <a:extLst>
              <a:ext uri="{FF2B5EF4-FFF2-40B4-BE49-F238E27FC236}">
                <a16:creationId xmlns:a16="http://schemas.microsoft.com/office/drawing/2014/main" id="{3BDAAA40-F1E5-2E54-581D-BF28CD169BAE}"/>
              </a:ext>
            </a:extLst>
          </p:cNvPr>
          <p:cNvPicPr>
            <a:picLocks noChangeAspect="1"/>
          </p:cNvPicPr>
          <p:nvPr/>
        </p:nvPicPr>
        <p:blipFill>
          <a:blip r:embed="rId10"/>
          <a:stretch>
            <a:fillRect/>
          </a:stretch>
        </p:blipFill>
        <p:spPr>
          <a:xfrm>
            <a:off x="3083519" y="5103007"/>
            <a:ext cx="664522" cy="652329"/>
          </a:xfrm>
          <a:prstGeom prst="rect">
            <a:avLst/>
          </a:prstGeom>
        </p:spPr>
      </p:pic>
      <p:pic>
        <p:nvPicPr>
          <p:cNvPr id="11" name="Picture 10">
            <a:extLst>
              <a:ext uri="{FF2B5EF4-FFF2-40B4-BE49-F238E27FC236}">
                <a16:creationId xmlns:a16="http://schemas.microsoft.com/office/drawing/2014/main" id="{F84DB804-C7DA-02BE-F706-C6D919CE9665}"/>
              </a:ext>
            </a:extLst>
          </p:cNvPr>
          <p:cNvPicPr>
            <a:picLocks noChangeAspect="1"/>
          </p:cNvPicPr>
          <p:nvPr/>
        </p:nvPicPr>
        <p:blipFill>
          <a:blip r:embed="rId11"/>
          <a:stretch>
            <a:fillRect/>
          </a:stretch>
        </p:blipFill>
        <p:spPr>
          <a:xfrm>
            <a:off x="5212310" y="5029849"/>
            <a:ext cx="859611" cy="725487"/>
          </a:xfrm>
          <a:prstGeom prst="rect">
            <a:avLst/>
          </a:prstGeom>
        </p:spPr>
      </p:pic>
    </p:spTree>
    <p:extLst>
      <p:ext uri="{BB962C8B-B14F-4D97-AF65-F5344CB8AC3E}">
        <p14:creationId xmlns:p14="http://schemas.microsoft.com/office/powerpoint/2010/main" val="351920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6890-1C8D-CB7C-506E-9A0CF6800D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F19902-2271-6863-878A-3876F7643D96}"/>
              </a:ext>
            </a:extLst>
          </p:cNvPr>
          <p:cNvSpPr txBox="1"/>
          <p:nvPr/>
        </p:nvSpPr>
        <p:spPr>
          <a:xfrm>
            <a:off x="552450" y="352425"/>
            <a:ext cx="5648325" cy="4231928"/>
          </a:xfrm>
          <a:prstGeom prst="rect">
            <a:avLst/>
          </a:prstGeom>
          <a:noFill/>
        </p:spPr>
        <p:txBody>
          <a:bodyPr wrap="square" rtlCol="0">
            <a:spAutoFit/>
          </a:bodyPr>
          <a:lstStyle/>
          <a:p>
            <a:pPr algn="ctr">
              <a:buNone/>
            </a:pPr>
            <a:r>
              <a:rPr lang="en-US" sz="1600" b="1" dirty="0">
                <a:solidFill>
                  <a:srgbClr val="000000"/>
                </a:solidFill>
                <a:effectLst/>
                <a:ea typeface="Times New Roman" panose="02020603050405020304" pitchFamily="18" charset="0"/>
              </a:rPr>
              <a:t>Links with St. James’ Church and Collective Worship</a:t>
            </a:r>
            <a:endParaRPr lang="en-GB" sz="1600" dirty="0">
              <a:effectLst/>
              <a:ea typeface="Times New Roman" panose="02020603050405020304" pitchFamily="18" charset="0"/>
            </a:endParaRPr>
          </a:p>
          <a:p>
            <a:pPr algn="ctr">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ctr">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St. James’ is a Church of England Voluntary Aided school and has strong links with the local church of St James’, which is situated on Church Lane.  The vicar is a regular visitor to the school and we worship in church as often as we can throughout the year, including Easter, Christmas, Harvest and for our end of year service.</a:t>
            </a:r>
            <a:endParaRPr lang="en-GB" sz="1100" dirty="0">
              <a:effectLst/>
              <a:ea typeface="Times New Roman" panose="02020603050405020304" pitchFamily="18" charset="0"/>
            </a:endParaRPr>
          </a:p>
          <a:p>
            <a:pPr algn="ctr">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A daily act of worship is held in school.  This is broadly Christian, rather than being narrowly Anglican.  Worship is planned around the church year and a variety of religious and moral themes, including the core values identified by the school which are shared by all members of the school community, irrespective of personal faith.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Members of St James’ Church, other churches and </a:t>
            </a:r>
            <a:r>
              <a:rPr lang="en-GB" sz="1100" dirty="0">
                <a:solidFill>
                  <a:srgbClr val="000000"/>
                </a:solidFill>
                <a:effectLst/>
                <a:ea typeface="Times New Roman" panose="02020603050405020304" pitchFamily="18" charset="0"/>
              </a:rPr>
              <a:t>organisations</a:t>
            </a:r>
            <a:r>
              <a:rPr lang="en-US" sz="1100" dirty="0">
                <a:solidFill>
                  <a:srgbClr val="000000"/>
                </a:solidFill>
                <a:effectLst/>
                <a:ea typeface="Times New Roman" panose="02020603050405020304" pitchFamily="18" charset="0"/>
              </a:rPr>
              <a:t> are welcomed on a regular basis.</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On Fridays, our act of worship incorporates our </a:t>
            </a:r>
            <a:r>
              <a:rPr lang="en-GB" sz="1100" dirty="0">
                <a:solidFill>
                  <a:srgbClr val="000000"/>
                </a:solidFill>
                <a:effectLst/>
                <a:ea typeface="Times New Roman" panose="02020603050405020304" pitchFamily="18" charset="0"/>
              </a:rPr>
              <a:t>Celebration</a:t>
            </a:r>
            <a:r>
              <a:rPr lang="en-US" sz="1100" dirty="0">
                <a:solidFill>
                  <a:srgbClr val="000000"/>
                </a:solidFill>
                <a:effectLst/>
                <a:ea typeface="Times New Roman" panose="02020603050405020304" pitchFamily="18" charset="0"/>
              </a:rPr>
              <a:t> Assembly when a range of achievements are celebrated together.  Parents and friends are invited to join us on a half termly basis to share the children’s successes.</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We believe that it is an important part of the children’s development to play an active part in the life of the church.  We welcome and appreciate the support and attendance of parents in </a:t>
            </a:r>
            <a:r>
              <a:rPr lang="en-US" sz="1100" dirty="0">
                <a:solidFill>
                  <a:srgbClr val="000000"/>
                </a:solidFill>
                <a:ea typeface="Times New Roman" panose="02020603050405020304" pitchFamily="18" charset="0"/>
              </a:rPr>
              <a:t>at all services</a:t>
            </a:r>
            <a:r>
              <a:rPr lang="en-US" sz="1100" dirty="0">
                <a:solidFill>
                  <a:srgbClr val="000000"/>
                </a:solidFill>
                <a:effectLst/>
                <a:ea typeface="Times New Roman" panose="02020603050405020304" pitchFamily="18" charset="0"/>
              </a:rPr>
              <a:t>.</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p:txBody>
      </p:sp>
      <p:pic>
        <p:nvPicPr>
          <p:cNvPr id="3" name="Picture 2">
            <a:extLst>
              <a:ext uri="{FF2B5EF4-FFF2-40B4-BE49-F238E27FC236}">
                <a16:creationId xmlns:a16="http://schemas.microsoft.com/office/drawing/2014/main" id="{72DDD281-B04C-7092-FDF4-2BAC1A896D21}"/>
              </a:ext>
            </a:extLst>
          </p:cNvPr>
          <p:cNvPicPr>
            <a:picLocks noChangeAspect="1"/>
          </p:cNvPicPr>
          <p:nvPr/>
        </p:nvPicPr>
        <p:blipFill>
          <a:blip r:embed="rId2"/>
          <a:stretch>
            <a:fillRect/>
          </a:stretch>
        </p:blipFill>
        <p:spPr>
          <a:xfrm>
            <a:off x="552450" y="6071616"/>
            <a:ext cx="1428750" cy="1905000"/>
          </a:xfrm>
          <a:prstGeom prst="rect">
            <a:avLst/>
          </a:prstGeom>
        </p:spPr>
      </p:pic>
      <p:pic>
        <p:nvPicPr>
          <p:cNvPr id="4" name="Picture 3">
            <a:extLst>
              <a:ext uri="{FF2B5EF4-FFF2-40B4-BE49-F238E27FC236}">
                <a16:creationId xmlns:a16="http://schemas.microsoft.com/office/drawing/2014/main" id="{9B5C54F2-66A5-A064-47AC-3D9DAE5E39B0}"/>
              </a:ext>
            </a:extLst>
          </p:cNvPr>
          <p:cNvPicPr>
            <a:picLocks noChangeAspect="1"/>
          </p:cNvPicPr>
          <p:nvPr/>
        </p:nvPicPr>
        <p:blipFill>
          <a:blip r:embed="rId3"/>
          <a:stretch>
            <a:fillRect/>
          </a:stretch>
        </p:blipFill>
        <p:spPr>
          <a:xfrm>
            <a:off x="4876800" y="6071616"/>
            <a:ext cx="1428750" cy="1905000"/>
          </a:xfrm>
          <a:prstGeom prst="rect">
            <a:avLst/>
          </a:prstGeom>
        </p:spPr>
      </p:pic>
      <p:pic>
        <p:nvPicPr>
          <p:cNvPr id="5" name="Picture 4">
            <a:extLst>
              <a:ext uri="{FF2B5EF4-FFF2-40B4-BE49-F238E27FC236}">
                <a16:creationId xmlns:a16="http://schemas.microsoft.com/office/drawing/2014/main" id="{BE7311A4-E546-CD7A-90E9-D9A4A9934C39}"/>
              </a:ext>
            </a:extLst>
          </p:cNvPr>
          <p:cNvPicPr>
            <a:picLocks noChangeAspect="1"/>
          </p:cNvPicPr>
          <p:nvPr/>
        </p:nvPicPr>
        <p:blipFill>
          <a:blip r:embed="rId4"/>
          <a:stretch>
            <a:fillRect/>
          </a:stretch>
        </p:blipFill>
        <p:spPr>
          <a:xfrm>
            <a:off x="2159376" y="6075807"/>
            <a:ext cx="2539247" cy="1905000"/>
          </a:xfrm>
          <a:prstGeom prst="rect">
            <a:avLst/>
          </a:prstGeom>
        </p:spPr>
      </p:pic>
      <p:sp>
        <p:nvSpPr>
          <p:cNvPr id="6" name="Slide Number Placeholder 5">
            <a:extLst>
              <a:ext uri="{FF2B5EF4-FFF2-40B4-BE49-F238E27FC236}">
                <a16:creationId xmlns:a16="http://schemas.microsoft.com/office/drawing/2014/main" id="{5D0F1433-9184-5C13-F13B-E76357CC85D2}"/>
              </a:ext>
            </a:extLst>
          </p:cNvPr>
          <p:cNvSpPr>
            <a:spLocks noGrp="1"/>
          </p:cNvSpPr>
          <p:nvPr>
            <p:ph type="sldNum" sz="quarter" idx="12"/>
          </p:nvPr>
        </p:nvSpPr>
        <p:spPr/>
        <p:txBody>
          <a:bodyPr/>
          <a:lstStyle/>
          <a:p>
            <a:fld id="{762EE79F-0A75-4031-87FF-9107E81F6B89}" type="slidenum">
              <a:rPr lang="en-GB" smtClean="0"/>
              <a:t>10</a:t>
            </a:fld>
            <a:endParaRPr lang="en-GB"/>
          </a:p>
        </p:txBody>
      </p:sp>
    </p:spTree>
    <p:extLst>
      <p:ext uri="{BB962C8B-B14F-4D97-AF65-F5344CB8AC3E}">
        <p14:creationId xmlns:p14="http://schemas.microsoft.com/office/powerpoint/2010/main" val="2423129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4AF10-66A5-CB51-C2C3-D67658D80A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F5A4F4-A7B8-65D0-AB18-C6A2B02533EE}"/>
              </a:ext>
            </a:extLst>
          </p:cNvPr>
          <p:cNvSpPr txBox="1"/>
          <p:nvPr/>
        </p:nvSpPr>
        <p:spPr>
          <a:xfrm>
            <a:off x="685800" y="438150"/>
            <a:ext cx="5553075" cy="5586145"/>
          </a:xfrm>
          <a:prstGeom prst="rect">
            <a:avLst/>
          </a:prstGeom>
          <a:noFill/>
        </p:spPr>
        <p:txBody>
          <a:bodyPr wrap="square" rtlCol="0">
            <a:spAutoFit/>
          </a:bodyPr>
          <a:lstStyle/>
          <a:p>
            <a:pPr algn="ctr"/>
            <a:r>
              <a:rPr lang="en-GB" sz="1600" b="1" dirty="0"/>
              <a:t>School Uniform</a:t>
            </a:r>
          </a:p>
          <a:p>
            <a:endParaRPr lang="en-GB" sz="1100" dirty="0"/>
          </a:p>
          <a:p>
            <a:r>
              <a:rPr lang="en-GB" sz="1100" dirty="0"/>
              <a:t>St James’ has a school uniform which all children are expected to wear and be proud of.</a:t>
            </a:r>
          </a:p>
          <a:p>
            <a:r>
              <a:rPr lang="en-GB" sz="1100" dirty="0"/>
              <a:t>ALL ITEMS OF CLOTHING, INCLUDING THE PUMP BAG &amp; BOOK BAG SHOULD HAVE THE CHILD’S NAME CLEARLY MARKED</a:t>
            </a:r>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endParaRPr lang="en-GB" sz="1100" dirty="0"/>
          </a:p>
          <a:p>
            <a:r>
              <a:rPr lang="en-GB" sz="1100" b="1" dirty="0"/>
              <a:t>Weather</a:t>
            </a:r>
          </a:p>
          <a:p>
            <a:r>
              <a:rPr lang="en-GB" sz="1100" dirty="0"/>
              <a:t>Warm coats, hats, gloves and scarves should be worn during cold weather, sun hats should be provided in sunny weather.  Gingham summer dresses are not part of the uniform at St James.</a:t>
            </a:r>
          </a:p>
          <a:p>
            <a:r>
              <a:rPr lang="en-GB" sz="1100" b="1" dirty="0"/>
              <a:t>Headscarves</a:t>
            </a:r>
          </a:p>
          <a:p>
            <a:r>
              <a:rPr lang="en-GB" sz="1100" dirty="0"/>
              <a:t>These may be worn for religious reasons to and from school but must be in plain colours – black, blue or white, and removed during School time for Safety Reasons.</a:t>
            </a:r>
          </a:p>
          <a:p>
            <a:r>
              <a:rPr lang="en-GB" sz="1100" dirty="0"/>
              <a:t>All other items are available to buy from local shops, supermarkets &amp; </a:t>
            </a:r>
            <a:r>
              <a:rPr lang="en-GB" sz="1100" b="1" dirty="0"/>
              <a:t>Abbey Street shopping centre Uniform shop, Accrington</a:t>
            </a:r>
            <a:r>
              <a:rPr lang="en-GB" sz="1100" dirty="0"/>
              <a:t>. Additional ties can be bought from the school office. </a:t>
            </a:r>
          </a:p>
        </p:txBody>
      </p:sp>
      <p:sp>
        <p:nvSpPr>
          <p:cNvPr id="3" name="Slide Number Placeholder 2">
            <a:extLst>
              <a:ext uri="{FF2B5EF4-FFF2-40B4-BE49-F238E27FC236}">
                <a16:creationId xmlns:a16="http://schemas.microsoft.com/office/drawing/2014/main" id="{CE6530CA-6686-BB91-15CE-AEA016F213A6}"/>
              </a:ext>
            </a:extLst>
          </p:cNvPr>
          <p:cNvSpPr>
            <a:spLocks noGrp="1"/>
          </p:cNvSpPr>
          <p:nvPr>
            <p:ph type="sldNum" sz="quarter" idx="12"/>
          </p:nvPr>
        </p:nvSpPr>
        <p:spPr/>
        <p:txBody>
          <a:bodyPr/>
          <a:lstStyle/>
          <a:p>
            <a:fld id="{762EE79F-0A75-4031-87FF-9107E81F6B89}" type="slidenum">
              <a:rPr lang="en-GB" smtClean="0"/>
              <a:t>11</a:t>
            </a:fld>
            <a:endParaRPr lang="en-GB"/>
          </a:p>
        </p:txBody>
      </p:sp>
      <p:graphicFrame>
        <p:nvGraphicFramePr>
          <p:cNvPr id="4" name="Table 3">
            <a:extLst>
              <a:ext uri="{FF2B5EF4-FFF2-40B4-BE49-F238E27FC236}">
                <a16:creationId xmlns:a16="http://schemas.microsoft.com/office/drawing/2014/main" id="{0E825646-45B9-3DC6-8B76-B89A535D3CD4}"/>
              </a:ext>
            </a:extLst>
          </p:cNvPr>
          <p:cNvGraphicFramePr>
            <a:graphicFrameLocks noGrp="1"/>
          </p:cNvGraphicFramePr>
          <p:nvPr>
            <p:extLst>
              <p:ext uri="{D42A27DB-BD31-4B8C-83A1-F6EECF244321}">
                <p14:modId xmlns:p14="http://schemas.microsoft.com/office/powerpoint/2010/main" val="5180023"/>
              </p:ext>
            </p:extLst>
          </p:nvPr>
        </p:nvGraphicFramePr>
        <p:xfrm>
          <a:off x="786260" y="1525079"/>
          <a:ext cx="4904564" cy="2795752"/>
        </p:xfrm>
        <a:graphic>
          <a:graphicData uri="http://schemas.openxmlformats.org/drawingml/2006/table">
            <a:tbl>
              <a:tblPr firstRow="1" firstCol="1" bandRow="1"/>
              <a:tblGrid>
                <a:gridCol w="2395396">
                  <a:extLst>
                    <a:ext uri="{9D8B030D-6E8A-4147-A177-3AD203B41FA5}">
                      <a16:colId xmlns:a16="http://schemas.microsoft.com/office/drawing/2014/main" val="630288099"/>
                    </a:ext>
                  </a:extLst>
                </a:gridCol>
                <a:gridCol w="2509168">
                  <a:extLst>
                    <a:ext uri="{9D8B030D-6E8A-4147-A177-3AD203B41FA5}">
                      <a16:colId xmlns:a16="http://schemas.microsoft.com/office/drawing/2014/main" val="3199205458"/>
                    </a:ext>
                  </a:extLst>
                </a:gridCol>
              </a:tblGrid>
              <a:tr h="241918">
                <a:tc>
                  <a:txBody>
                    <a:bodyPr/>
                    <a:lstStyle/>
                    <a:p>
                      <a:pPr>
                        <a:lnSpc>
                          <a:spcPct val="115000"/>
                        </a:lnSpc>
                        <a:spcAft>
                          <a:spcPts val="1000"/>
                        </a:spcAft>
                        <a:buNone/>
                      </a:pPr>
                      <a:r>
                        <a:rPr lang="en-GB" sz="1000" b="1" dirty="0">
                          <a:solidFill>
                            <a:srgbClr val="000000"/>
                          </a:solidFill>
                          <a:effectLst/>
                          <a:latin typeface="+mn-lt"/>
                          <a:ea typeface="Tahoma" panose="020B0604030504040204" pitchFamily="34" charset="0"/>
                          <a:cs typeface="Arial" panose="020B0604020202020204" pitchFamily="34" charset="0"/>
                        </a:rPr>
                        <a:t>Boys</a:t>
                      </a:r>
                      <a:endParaRPr lang="en-GB" sz="11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000" b="1" dirty="0">
                          <a:solidFill>
                            <a:srgbClr val="000000"/>
                          </a:solidFill>
                          <a:effectLst/>
                          <a:latin typeface="+mn-lt"/>
                          <a:ea typeface="Tahoma" panose="020B0604030504040204" pitchFamily="34" charset="0"/>
                          <a:cs typeface="Arial" panose="020B0604020202020204" pitchFamily="34" charset="0"/>
                        </a:rPr>
                        <a:t>Girls</a:t>
                      </a:r>
                      <a:endParaRPr lang="en-GB" sz="11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0735672"/>
                  </a:ext>
                </a:extLst>
              </a:tr>
              <a:tr h="202362">
                <a:tc>
                  <a:txBody>
                    <a:bodyPr/>
                    <a:lstStyle/>
                    <a:p>
                      <a:pPr>
                        <a:lnSpc>
                          <a:spcPct val="115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Dark Grey Trousers or grey shorts</a:t>
                      </a:r>
                      <a:endParaRPr lang="en-GB" sz="11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Dark Grey Skirt or tailored grey trousers</a:t>
                      </a:r>
                      <a:endParaRPr lang="en-GB" sz="11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908308"/>
                  </a:ext>
                </a:extLst>
              </a:tr>
              <a:tr h="236899">
                <a:tc>
                  <a:txBody>
                    <a:bodyPr/>
                    <a:lstStyle/>
                    <a:p>
                      <a:pPr>
                        <a:lnSpc>
                          <a:spcPct val="115000"/>
                        </a:lnSpc>
                        <a:spcAft>
                          <a:spcPts val="1000"/>
                        </a:spcAft>
                        <a:buNone/>
                      </a:pPr>
                      <a:r>
                        <a:rPr lang="en-GB" sz="1000" dirty="0">
                          <a:solidFill>
                            <a:srgbClr val="000000"/>
                          </a:solidFill>
                          <a:effectLst/>
                          <a:latin typeface="+mj-lt"/>
                          <a:ea typeface="Tahoma" panose="020B0604030504040204" pitchFamily="34" charset="0"/>
                          <a:cs typeface="Arial" panose="020B0604020202020204" pitchFamily="34" charset="0"/>
                        </a:rPr>
                        <a:t>White short sleeved collared shirt</a:t>
                      </a:r>
                      <a:endParaRPr lang="en-GB" sz="1100" dirty="0">
                        <a:effectLst/>
                        <a:latin typeface="+mj-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White short sleeved collared shirt</a:t>
                      </a:r>
                      <a:endParaRPr lang="en-GB" sz="11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8325004"/>
                  </a:ext>
                </a:extLst>
              </a:tr>
              <a:tr h="355078">
                <a:tc>
                  <a:txBody>
                    <a:bodyPr/>
                    <a:lstStyle/>
                    <a:p>
                      <a:pPr>
                        <a:lnSpc>
                          <a:spcPct val="115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School royal blue V neck jumper	</a:t>
                      </a:r>
                      <a:endParaRPr lang="en-GB" sz="11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School royal blue V neck jumper or cardigan</a:t>
                      </a:r>
                      <a:endParaRPr lang="en-GB" sz="11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6163837"/>
                  </a:ext>
                </a:extLst>
              </a:tr>
              <a:tr h="155652">
                <a:tc>
                  <a:txBody>
                    <a:bodyPr/>
                    <a:lstStyle/>
                    <a:p>
                      <a:pPr>
                        <a:lnSpc>
                          <a:spcPct val="115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School tie</a:t>
                      </a:r>
                      <a:endParaRPr lang="en-GB" sz="11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000" dirty="0">
                          <a:solidFill>
                            <a:srgbClr val="000000"/>
                          </a:solidFill>
                          <a:effectLst/>
                          <a:latin typeface="+mj-lt"/>
                          <a:ea typeface="Tahoma" panose="020B0604030504040204" pitchFamily="34" charset="0"/>
                          <a:cs typeface="Arial" panose="020B0604020202020204" pitchFamily="34" charset="0"/>
                        </a:rPr>
                        <a:t>School tie</a:t>
                      </a:r>
                      <a:endParaRPr lang="en-GB" sz="1100" dirty="0">
                        <a:effectLst/>
                        <a:latin typeface="+mj-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5107176"/>
                  </a:ext>
                </a:extLst>
              </a:tr>
              <a:tr h="425258">
                <a:tc>
                  <a:txBody>
                    <a:bodyPr/>
                    <a:lstStyle/>
                    <a:p>
                      <a:pPr>
                        <a:lnSpc>
                          <a:spcPct val="115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Black school shoes(no trainers)</a:t>
                      </a:r>
                    </a:p>
                    <a:p>
                      <a:pPr>
                        <a:lnSpc>
                          <a:spcPct val="115000"/>
                        </a:lnSpc>
                        <a:spcAft>
                          <a:spcPts val="1000"/>
                        </a:spcAft>
                        <a:buNone/>
                      </a:pPr>
                      <a:r>
                        <a:rPr lang="en-GB" sz="900" dirty="0">
                          <a:solidFill>
                            <a:srgbClr val="000000"/>
                          </a:solidFill>
                          <a:effectLst/>
                          <a:latin typeface="+mn-lt"/>
                          <a:ea typeface="Tahoma" panose="020B0604030504040204" pitchFamily="34" charset="0"/>
                          <a:cs typeface="Arial" panose="020B0604020202020204" pitchFamily="34" charset="0"/>
                        </a:rPr>
                        <a:t>Reception class Velcro fastenings please</a:t>
                      </a:r>
                      <a:endParaRPr lang="en-GB" sz="9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defTabSz="685800" rtl="0" eaLnBrk="1" latinLnBrk="0" hangingPunct="1">
                        <a:lnSpc>
                          <a:spcPct val="115000"/>
                        </a:lnSpc>
                        <a:spcAft>
                          <a:spcPts val="1000"/>
                        </a:spcAft>
                        <a:buNone/>
                      </a:pPr>
                      <a:r>
                        <a:rPr lang="en-GB" sz="1000" kern="1200" dirty="0">
                          <a:solidFill>
                            <a:srgbClr val="000000"/>
                          </a:solidFill>
                          <a:effectLst/>
                          <a:latin typeface="+mn-lt"/>
                          <a:ea typeface="Tahoma" panose="020B0604030504040204" pitchFamily="34" charset="0"/>
                          <a:cs typeface="Arial" panose="020B0604020202020204" pitchFamily="34" charset="0"/>
                        </a:rPr>
                        <a:t>Black school shoes(no trainers</a:t>
                      </a:r>
                      <a:r>
                        <a:rPr lang="en-GB" sz="1000" kern="1200" dirty="0">
                          <a:solidFill>
                            <a:srgbClr val="000000"/>
                          </a:solidFill>
                          <a:effectLst/>
                          <a:latin typeface="Century Gothic" panose="020B0502020202020204" pitchFamily="34" charset="0"/>
                          <a:ea typeface="Tahoma" panose="020B0604030504040204" pitchFamily="34" charset="0"/>
                          <a:cs typeface="Arial" panose="020B0604020202020204" pitchFamily="34" charset="0"/>
                        </a:rPr>
                        <a:t>)</a:t>
                      </a:r>
                    </a:p>
                    <a:p>
                      <a:pPr marL="0" marR="0" lvl="0" indent="0" algn="l" defTabSz="685800" rtl="0" eaLnBrk="1" fontAlgn="auto" latinLnBrk="0" hangingPunct="1">
                        <a:lnSpc>
                          <a:spcPct val="115000"/>
                        </a:lnSpc>
                        <a:spcBef>
                          <a:spcPts val="0"/>
                        </a:spcBef>
                        <a:spcAft>
                          <a:spcPts val="1000"/>
                        </a:spcAft>
                        <a:buClrTx/>
                        <a:buSzTx/>
                        <a:buFontTx/>
                        <a:buNone/>
                        <a:tabLst/>
                        <a:defRPr/>
                      </a:pPr>
                      <a:r>
                        <a:rPr lang="en-GB" sz="900" kern="1200" dirty="0">
                          <a:solidFill>
                            <a:srgbClr val="000000"/>
                          </a:solidFill>
                          <a:effectLst/>
                          <a:latin typeface="+mn-lt"/>
                          <a:ea typeface="Tahoma" panose="020B0604030504040204" pitchFamily="34" charset="0"/>
                          <a:cs typeface="Arial" panose="020B0604020202020204" pitchFamily="34" charset="0"/>
                        </a:rPr>
                        <a:t>Reception class Velcro fastenings please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4170238"/>
                  </a:ext>
                </a:extLst>
              </a:tr>
              <a:tr h="204520">
                <a:tc>
                  <a:txBody>
                    <a:bodyPr/>
                    <a:lstStyle/>
                    <a:p>
                      <a:pPr>
                        <a:lnSpc>
                          <a:spcPct val="115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Dark socks</a:t>
                      </a:r>
                      <a:endParaRPr lang="en-GB" sz="11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Black, grey, blue tights/white or grey</a:t>
                      </a:r>
                      <a:endParaRPr lang="en-GB" sz="1100" dirty="0">
                        <a:effectLst/>
                        <a:latin typeface="+mn-lt"/>
                        <a:ea typeface="Tahoma" panose="020B060403050404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134688"/>
                  </a:ext>
                </a:extLst>
              </a:tr>
              <a:tr h="193945">
                <a:tc gridSpan="2">
                  <a:txBody>
                    <a:bodyPr/>
                    <a:lstStyle/>
                    <a:p>
                      <a:pPr algn="ctr">
                        <a:lnSpc>
                          <a:spcPct val="115000"/>
                        </a:lnSpc>
                        <a:spcAft>
                          <a:spcPts val="1000"/>
                        </a:spcAft>
                        <a:buNone/>
                      </a:pPr>
                      <a:r>
                        <a:rPr lang="en-GB" sz="1000" b="1" dirty="0">
                          <a:solidFill>
                            <a:srgbClr val="000000"/>
                          </a:solidFill>
                          <a:effectLst/>
                          <a:latin typeface="Century Gothic" panose="020B0502020202020204" pitchFamily="34" charset="0"/>
                          <a:ea typeface="Tahoma" panose="020B0604030504040204" pitchFamily="34" charset="0"/>
                          <a:cs typeface="Arial" panose="020B0604020202020204" pitchFamily="34" charset="0"/>
                        </a:rPr>
                        <a:t>PE kit (to be </a:t>
                      </a:r>
                      <a:r>
                        <a:rPr lang="en-GB" sz="1000" b="1" dirty="0" err="1">
                          <a:solidFill>
                            <a:srgbClr val="000000"/>
                          </a:solidFill>
                          <a:effectLst/>
                          <a:latin typeface="Century Gothic" panose="020B0502020202020204" pitchFamily="34" charset="0"/>
                          <a:ea typeface="Tahoma" panose="020B0604030504040204" pitchFamily="34" charset="0"/>
                          <a:cs typeface="Arial" panose="020B0604020202020204" pitchFamily="34" charset="0"/>
                        </a:rPr>
                        <a:t>be</a:t>
                      </a:r>
                      <a:r>
                        <a:rPr lang="en-GB" sz="1000" b="1" dirty="0">
                          <a:solidFill>
                            <a:srgbClr val="000000"/>
                          </a:solidFill>
                          <a:effectLst/>
                          <a:latin typeface="Century Gothic" panose="020B0502020202020204" pitchFamily="34" charset="0"/>
                          <a:ea typeface="Tahoma" panose="020B0604030504040204" pitchFamily="34" charset="0"/>
                          <a:cs typeface="Arial" panose="020B0604020202020204" pitchFamily="34" charset="0"/>
                        </a:rPr>
                        <a:t> kept in school at all times)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8749145"/>
                  </a:ext>
                </a:extLst>
              </a:tr>
              <a:tr h="213411">
                <a:tc gridSpan="2">
                  <a:txBody>
                    <a:bodyPr/>
                    <a:lstStyle/>
                    <a:p>
                      <a:pPr algn="ctr">
                        <a:lnSpc>
                          <a:spcPct val="115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White crew neck t-shirt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79707311"/>
                  </a:ext>
                </a:extLst>
              </a:tr>
              <a:tr h="155652">
                <a:tc gridSpan="2">
                  <a:txBody>
                    <a:bodyPr/>
                    <a:lstStyle/>
                    <a:p>
                      <a:pPr algn="ctr">
                        <a:lnSpc>
                          <a:spcPct val="115000"/>
                        </a:lnSpc>
                        <a:spcAft>
                          <a:spcPts val="1000"/>
                        </a:spcAft>
                        <a:buNone/>
                      </a:pPr>
                      <a:r>
                        <a:rPr lang="en-GB" sz="1000" dirty="0">
                          <a:solidFill>
                            <a:srgbClr val="000000"/>
                          </a:solidFill>
                          <a:effectLst/>
                          <a:latin typeface="+mj-lt"/>
                          <a:ea typeface="Tahoma" panose="020B0604030504040204" pitchFamily="34" charset="0"/>
                          <a:cs typeface="Arial" panose="020B0604020202020204" pitchFamily="34" charset="0"/>
                        </a:rPr>
                        <a:t>Black shorts or leggings for girls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832209873"/>
                  </a:ext>
                </a:extLst>
              </a:tr>
              <a:tr h="366950">
                <a:tc gridSpan="2">
                  <a:txBody>
                    <a:bodyPr/>
                    <a:lstStyle/>
                    <a:p>
                      <a:pPr algn="ctr">
                        <a:lnSpc>
                          <a:spcPct val="100000"/>
                        </a:lnSpc>
                        <a:spcAft>
                          <a:spcPts val="1000"/>
                        </a:spcAft>
                        <a:buNone/>
                      </a:pPr>
                      <a:r>
                        <a:rPr lang="en-GB" sz="1000" dirty="0">
                          <a:solidFill>
                            <a:srgbClr val="000000"/>
                          </a:solidFill>
                          <a:effectLst/>
                          <a:latin typeface="+mn-lt"/>
                          <a:ea typeface="Tahoma" panose="020B0604030504040204" pitchFamily="34" charset="0"/>
                          <a:cs typeface="Arial" panose="020B0604020202020204" pitchFamily="34" charset="0"/>
                        </a:rPr>
                        <a:t>Black gym pumps (no trainers). Socks to replace tights for girls</a:t>
                      </a:r>
                      <a:r>
                        <a:rPr lang="en-GB" sz="1000" dirty="0">
                          <a:solidFill>
                            <a:srgbClr val="000000"/>
                          </a:solidFill>
                          <a:effectLst/>
                          <a:latin typeface="Century Gothic" panose="020B0502020202020204" pitchFamily="34" charset="0"/>
                          <a:ea typeface="Tahoma" panose="020B0604030504040204" pitchFamily="34" charset="0"/>
                          <a:cs typeface="Arial" panose="020B0604020202020204" pitchFamily="34" charset="0"/>
                        </a:rPr>
                        <a:t>.</a:t>
                      </a:r>
                      <a:endParaRPr lang="en-GB" sz="1000" dirty="0">
                        <a:solidFill>
                          <a:srgbClr val="000000"/>
                        </a:solidFill>
                        <a:effectLst/>
                        <a:latin typeface="+mn-lt"/>
                        <a:ea typeface="Tahoma" panose="020B060403050404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006873877"/>
                  </a:ext>
                </a:extLst>
              </a:tr>
            </a:tbl>
          </a:graphicData>
        </a:graphic>
      </p:graphicFrame>
      <p:pic>
        <p:nvPicPr>
          <p:cNvPr id="5" name="Picture 4">
            <a:extLst>
              <a:ext uri="{FF2B5EF4-FFF2-40B4-BE49-F238E27FC236}">
                <a16:creationId xmlns:a16="http://schemas.microsoft.com/office/drawing/2014/main" id="{0DBC1614-BB23-B640-A6FE-CC1695E8D2CE}"/>
              </a:ext>
            </a:extLst>
          </p:cNvPr>
          <p:cNvPicPr>
            <a:picLocks noChangeAspect="1"/>
          </p:cNvPicPr>
          <p:nvPr/>
        </p:nvPicPr>
        <p:blipFill>
          <a:blip r:embed="rId3"/>
          <a:srcRect l="10645" r="10092" b="4249"/>
          <a:stretch>
            <a:fillRect/>
          </a:stretch>
        </p:blipFill>
        <p:spPr>
          <a:xfrm>
            <a:off x="1733550" y="5829697"/>
            <a:ext cx="2828926" cy="2563053"/>
          </a:xfrm>
          <a:prstGeom prst="rect">
            <a:avLst/>
          </a:prstGeom>
        </p:spPr>
      </p:pic>
    </p:spTree>
    <p:extLst>
      <p:ext uri="{BB962C8B-B14F-4D97-AF65-F5344CB8AC3E}">
        <p14:creationId xmlns:p14="http://schemas.microsoft.com/office/powerpoint/2010/main" val="3339332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582AC-9370-4874-D7A3-6C6CB1067C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2FE9E4-35A0-FEB5-EEF0-C78FBB1932C5}"/>
              </a:ext>
            </a:extLst>
          </p:cNvPr>
          <p:cNvSpPr txBox="1"/>
          <p:nvPr/>
        </p:nvSpPr>
        <p:spPr>
          <a:xfrm>
            <a:off x="685800" y="438150"/>
            <a:ext cx="5553075" cy="5432256"/>
          </a:xfrm>
          <a:prstGeom prst="rect">
            <a:avLst/>
          </a:prstGeom>
          <a:noFill/>
        </p:spPr>
        <p:txBody>
          <a:bodyPr wrap="square" rtlCol="0">
            <a:spAutoFit/>
          </a:bodyPr>
          <a:lstStyle/>
          <a:p>
            <a:pPr algn="ctr"/>
            <a:r>
              <a:rPr lang="en-GB" sz="1600" b="1" dirty="0"/>
              <a:t>Lunchtime: School Dinners or Packed Lunch</a:t>
            </a:r>
          </a:p>
          <a:p>
            <a:pPr algn="ctr"/>
            <a:endParaRPr lang="en-GB" sz="1600" b="1" dirty="0"/>
          </a:p>
          <a:p>
            <a:endParaRPr lang="en-GB" sz="1100" dirty="0"/>
          </a:p>
          <a:p>
            <a:pPr algn="just">
              <a:buNone/>
            </a:pPr>
            <a:r>
              <a:rPr lang="en-US" sz="1100" dirty="0">
                <a:solidFill>
                  <a:srgbClr val="000000"/>
                </a:solidFill>
                <a:effectLst/>
                <a:ea typeface="Times New Roman" panose="02020603050405020304" pitchFamily="18" charset="0"/>
              </a:rPr>
              <a:t>All children in Reception, Year 1 and Year 2 are entitled to a free school meal.  You will be given the choice as to whether you would like your child to take their free school meal or whether you would like to provide a packed lunch.</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buNone/>
            </a:pPr>
            <a:r>
              <a:rPr lang="en-US" sz="1100" b="1" dirty="0">
                <a:solidFill>
                  <a:srgbClr val="000000"/>
                </a:solidFill>
                <a:effectLst/>
                <a:ea typeface="Times New Roman" panose="02020603050405020304" pitchFamily="18" charset="0"/>
              </a:rPr>
              <a:t>School Dinners</a:t>
            </a:r>
            <a:endParaRPr lang="en-GB" sz="1100" b="1"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Our meals are prepared by Lancashire County Council Catering Services to their seasonal Halal menu. Our kitchen was fully refurbished </a:t>
            </a:r>
            <a:r>
              <a:rPr lang="en-US" sz="1100" dirty="0">
                <a:solidFill>
                  <a:srgbClr val="000000"/>
                </a:solidFill>
                <a:ea typeface="Times New Roman" panose="02020603050405020304" pitchFamily="18" charset="0"/>
              </a:rPr>
              <a:t>i</a:t>
            </a:r>
            <a:r>
              <a:rPr lang="en-US" sz="1100" dirty="0">
                <a:solidFill>
                  <a:srgbClr val="000000"/>
                </a:solidFill>
                <a:effectLst/>
                <a:ea typeface="Times New Roman" panose="02020603050405020304" pitchFamily="18" charset="0"/>
              </a:rPr>
              <a:t>n 2024 and premises are accredited by Halal Meat Council. The menu runs on a 3-week schedule containing diverse and healthy choices. Lunchtime staff build rapport with children encouraging them to try new foods and finish meals. We also run a Salad Bar staffed by </a:t>
            </a:r>
            <a:r>
              <a:rPr lang="en-US" sz="1100" dirty="0">
                <a:solidFill>
                  <a:srgbClr val="000000"/>
                </a:solidFill>
                <a:ea typeface="Times New Roman" panose="02020603050405020304" pitchFamily="18" charset="0"/>
              </a:rPr>
              <a:t>trained </a:t>
            </a:r>
            <a:r>
              <a:rPr lang="en-US" sz="1100" dirty="0">
                <a:solidFill>
                  <a:srgbClr val="000000"/>
                </a:solidFill>
                <a:effectLst/>
                <a:ea typeface="Times New Roman" panose="02020603050405020304" pitchFamily="18" charset="0"/>
              </a:rPr>
              <a:t>pupils from which children can chose a selection of fresh fruit and vegetable daily. Current cost of school meals is £13 weekly to be paid in advance.  </a:t>
            </a:r>
          </a:p>
          <a:p>
            <a:pPr algn="just">
              <a:buNone/>
            </a:pPr>
            <a:endParaRPr lang="en-US" sz="1100" dirty="0">
              <a:solidFill>
                <a:srgbClr val="000000"/>
              </a:solidFill>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However, if your child really doesn’t like the school meals offered, it may be a more suitable option to provide a packed lunch, hungry children make unhappy children and they are unable to concentrate well in the afternoon session.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b="1" dirty="0">
              <a:effectLst/>
              <a:ea typeface="Times New Roman" panose="02020603050405020304" pitchFamily="18" charset="0"/>
            </a:endParaRPr>
          </a:p>
          <a:p>
            <a:pPr algn="just">
              <a:buNone/>
            </a:pPr>
            <a:r>
              <a:rPr lang="en-US" sz="1100" b="1" dirty="0">
                <a:solidFill>
                  <a:srgbClr val="000000"/>
                </a:solidFill>
                <a:effectLst/>
                <a:ea typeface="Times New Roman" panose="02020603050405020304" pitchFamily="18" charset="0"/>
              </a:rPr>
              <a:t>Packed Lunch</a:t>
            </a:r>
            <a:endParaRPr lang="en-GB" sz="1100" b="1"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If you choose to provide a packed lunch, please send your child with a small lunch box and a plastic flask or bottle.  In the interests of safety, no glass bottles or cans should be brought in to school.  We are working towards being a healthy school and therefore do not allow children bringing fizzy drinks, chocolate or sweets as part of their lunch. Any rubbish or uneaten items will be returned home for checking and disposal.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endParaRPr lang="en-GB" dirty="0"/>
          </a:p>
        </p:txBody>
      </p:sp>
      <p:sp>
        <p:nvSpPr>
          <p:cNvPr id="3" name="Slide Number Placeholder 2">
            <a:extLst>
              <a:ext uri="{FF2B5EF4-FFF2-40B4-BE49-F238E27FC236}">
                <a16:creationId xmlns:a16="http://schemas.microsoft.com/office/drawing/2014/main" id="{3987CCB0-7F15-7E49-4175-D737242A691D}"/>
              </a:ext>
            </a:extLst>
          </p:cNvPr>
          <p:cNvSpPr>
            <a:spLocks noGrp="1"/>
          </p:cNvSpPr>
          <p:nvPr>
            <p:ph type="sldNum" sz="quarter" idx="12"/>
          </p:nvPr>
        </p:nvSpPr>
        <p:spPr/>
        <p:txBody>
          <a:bodyPr/>
          <a:lstStyle/>
          <a:p>
            <a:fld id="{762EE79F-0A75-4031-87FF-9107E81F6B89}" type="slidenum">
              <a:rPr lang="en-GB" smtClean="0"/>
              <a:t>12</a:t>
            </a:fld>
            <a:endParaRPr lang="en-GB"/>
          </a:p>
        </p:txBody>
      </p:sp>
      <p:pic>
        <p:nvPicPr>
          <p:cNvPr id="4" name="Picture 3">
            <a:extLst>
              <a:ext uri="{FF2B5EF4-FFF2-40B4-BE49-F238E27FC236}">
                <a16:creationId xmlns:a16="http://schemas.microsoft.com/office/drawing/2014/main" id="{8B6584D9-F8DA-36B0-9538-F6FD634697CC}"/>
              </a:ext>
            </a:extLst>
          </p:cNvPr>
          <p:cNvPicPr>
            <a:picLocks noChangeAspect="1"/>
          </p:cNvPicPr>
          <p:nvPr/>
        </p:nvPicPr>
        <p:blipFill>
          <a:blip r:embed="rId3"/>
          <a:srcRect r="10000"/>
          <a:stretch/>
        </p:blipFill>
        <p:spPr>
          <a:xfrm>
            <a:off x="1765884" y="5848278"/>
            <a:ext cx="3392905" cy="2448345"/>
          </a:xfrm>
          <a:prstGeom prst="rect">
            <a:avLst/>
          </a:prstGeom>
        </p:spPr>
      </p:pic>
    </p:spTree>
    <p:extLst>
      <p:ext uri="{BB962C8B-B14F-4D97-AF65-F5344CB8AC3E}">
        <p14:creationId xmlns:p14="http://schemas.microsoft.com/office/powerpoint/2010/main" val="1513216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8E078-AACE-B914-D6C3-0D65727C374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A8C61D1-4ADE-3C3F-14F6-00631349ECB8}"/>
              </a:ext>
            </a:extLst>
          </p:cNvPr>
          <p:cNvSpPr txBox="1"/>
          <p:nvPr/>
        </p:nvSpPr>
        <p:spPr>
          <a:xfrm>
            <a:off x="685800" y="438150"/>
            <a:ext cx="5553075" cy="5093702"/>
          </a:xfrm>
          <a:prstGeom prst="rect">
            <a:avLst/>
          </a:prstGeom>
          <a:noFill/>
        </p:spPr>
        <p:txBody>
          <a:bodyPr wrap="square" rtlCol="0">
            <a:spAutoFit/>
          </a:bodyPr>
          <a:lstStyle/>
          <a:p>
            <a:pPr algn="ctr"/>
            <a:r>
              <a:rPr lang="en-GB" sz="1600" b="1" dirty="0"/>
              <a:t>Financial Support </a:t>
            </a:r>
          </a:p>
          <a:p>
            <a:pPr algn="ctr"/>
            <a:endParaRPr lang="en-GB" sz="1600" b="1" dirty="0"/>
          </a:p>
          <a:p>
            <a:endParaRPr lang="en-GB" sz="1100" dirty="0"/>
          </a:p>
          <a:p>
            <a:pPr algn="just">
              <a:buNone/>
            </a:pPr>
            <a:r>
              <a:rPr lang="en-US" sz="1100" b="1" dirty="0">
                <a:solidFill>
                  <a:srgbClr val="000000"/>
                </a:solidFill>
                <a:effectLst/>
                <a:ea typeface="Times New Roman" panose="02020603050405020304" pitchFamily="18" charset="0"/>
              </a:rPr>
              <a:t>Pupil Premium Important information</a:t>
            </a:r>
            <a:endParaRPr lang="en-GB" sz="1100" b="1"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Although all children in KS1 are entitled to receive a free school meal and no application is required to accept this, some children have a statutory entitlement to free school meals.  The school can qualify for additional funding called pupil premium worth over £1,000 per child, if the parent is receiving any of the following;</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•Income Support</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•Income-based Jobseeker’s Allowance</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•Income-related Employment and Support Allowance</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•Support under Part VI of the Immigration and Asylum Act 1999</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•The guaranteed element of Pension Credit</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•Child Tax Credit (provided you’re not also entitled to Working Tax Credit and have an annual gross income of no more than £16,190)</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•Working Tax Credit run-on - paid for 4 weeks after you stop qualifying for Working Tax Credit</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•Universal Credit</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If you think you qualify for statutory free school meals, please complete the form on the Lancashire County Council website: </a:t>
            </a:r>
          </a:p>
          <a:p>
            <a:pPr algn="just">
              <a:buNone/>
            </a:pPr>
            <a:r>
              <a:rPr lang="en-GB" sz="1100" dirty="0">
                <a:hlinkClick r:id="rId3"/>
              </a:rPr>
              <a:t>Free school meals - Lancashire County Council</a:t>
            </a:r>
            <a:endParaRPr lang="en-GB" sz="1100" dirty="0"/>
          </a:p>
          <a:p>
            <a:pPr algn="just">
              <a:buNone/>
            </a:pPr>
            <a:endParaRPr lang="en-GB" sz="1100" dirty="0">
              <a:effectLst/>
              <a:ea typeface="Times New Roman" panose="02020603050405020304" pitchFamily="18" charset="0"/>
            </a:endParaRPr>
          </a:p>
          <a:p>
            <a:pPr algn="just"/>
            <a:r>
              <a:rPr lang="en-US" sz="1100" dirty="0">
                <a:solidFill>
                  <a:srgbClr val="000000"/>
                </a:solidFill>
                <a:effectLst/>
                <a:ea typeface="Times New Roman" panose="02020603050405020304" pitchFamily="18" charset="0"/>
              </a:rPr>
              <a:t>If either parent is registered disabled, please let the school office know.</a:t>
            </a:r>
          </a:p>
          <a:p>
            <a:pPr algn="just"/>
            <a:endParaRPr lang="en-US" sz="1100" dirty="0">
              <a:solidFill>
                <a:srgbClr val="000000"/>
              </a:solidFill>
              <a:effectLst/>
              <a:ea typeface="Times New Roman" panose="02020603050405020304" pitchFamily="18" charset="0"/>
            </a:endParaRPr>
          </a:p>
          <a:p>
            <a:pPr algn="just"/>
            <a:endParaRPr lang="en-GB" sz="1100" dirty="0">
              <a:effectLst/>
              <a:ea typeface="Times New Roman" panose="02020603050405020304" pitchFamily="18" charset="0"/>
            </a:endParaRPr>
          </a:p>
          <a:p>
            <a:pPr algn="just">
              <a:buNone/>
            </a:pPr>
            <a:endParaRPr lang="en-GB" dirty="0"/>
          </a:p>
        </p:txBody>
      </p:sp>
      <p:sp>
        <p:nvSpPr>
          <p:cNvPr id="3" name="Slide Number Placeholder 2">
            <a:extLst>
              <a:ext uri="{FF2B5EF4-FFF2-40B4-BE49-F238E27FC236}">
                <a16:creationId xmlns:a16="http://schemas.microsoft.com/office/drawing/2014/main" id="{F55D4BED-2E21-B2D1-9688-5BB77025A30D}"/>
              </a:ext>
            </a:extLst>
          </p:cNvPr>
          <p:cNvSpPr>
            <a:spLocks noGrp="1"/>
          </p:cNvSpPr>
          <p:nvPr>
            <p:ph type="sldNum" sz="quarter" idx="12"/>
          </p:nvPr>
        </p:nvSpPr>
        <p:spPr/>
        <p:txBody>
          <a:bodyPr/>
          <a:lstStyle/>
          <a:p>
            <a:fld id="{762EE79F-0A75-4031-87FF-9107E81F6B89}" type="slidenum">
              <a:rPr lang="en-GB" smtClean="0"/>
              <a:t>13</a:t>
            </a:fld>
            <a:endParaRPr lang="en-GB"/>
          </a:p>
        </p:txBody>
      </p:sp>
      <p:pic>
        <p:nvPicPr>
          <p:cNvPr id="4" name="Picture 3">
            <a:extLst>
              <a:ext uri="{FF2B5EF4-FFF2-40B4-BE49-F238E27FC236}">
                <a16:creationId xmlns:a16="http://schemas.microsoft.com/office/drawing/2014/main" id="{AA193D88-371D-6AB7-901A-7CE76B2C335E}"/>
              </a:ext>
            </a:extLst>
          </p:cNvPr>
          <p:cNvPicPr>
            <a:picLocks noChangeAspect="1"/>
          </p:cNvPicPr>
          <p:nvPr/>
        </p:nvPicPr>
        <p:blipFill>
          <a:blip r:embed="rId4"/>
          <a:stretch>
            <a:fillRect/>
          </a:stretch>
        </p:blipFill>
        <p:spPr>
          <a:xfrm>
            <a:off x="685800" y="5942628"/>
            <a:ext cx="2085975" cy="2037567"/>
          </a:xfrm>
          <a:prstGeom prst="rect">
            <a:avLst/>
          </a:prstGeom>
        </p:spPr>
      </p:pic>
      <p:pic>
        <p:nvPicPr>
          <p:cNvPr id="5" name="Picture 4">
            <a:extLst>
              <a:ext uri="{FF2B5EF4-FFF2-40B4-BE49-F238E27FC236}">
                <a16:creationId xmlns:a16="http://schemas.microsoft.com/office/drawing/2014/main" id="{9AC618B2-3442-978E-34B6-D7144EFEC699}"/>
              </a:ext>
            </a:extLst>
          </p:cNvPr>
          <p:cNvPicPr>
            <a:picLocks noChangeAspect="1"/>
          </p:cNvPicPr>
          <p:nvPr/>
        </p:nvPicPr>
        <p:blipFill>
          <a:blip r:embed="rId5"/>
          <a:stretch>
            <a:fillRect/>
          </a:stretch>
        </p:blipFill>
        <p:spPr>
          <a:xfrm>
            <a:off x="3952875" y="5979945"/>
            <a:ext cx="2286000" cy="2000250"/>
          </a:xfrm>
          <a:prstGeom prst="rect">
            <a:avLst/>
          </a:prstGeom>
        </p:spPr>
      </p:pic>
    </p:spTree>
    <p:extLst>
      <p:ext uri="{BB962C8B-B14F-4D97-AF65-F5344CB8AC3E}">
        <p14:creationId xmlns:p14="http://schemas.microsoft.com/office/powerpoint/2010/main" val="2122862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A6C37-F1D1-B0A1-15A5-678A4D3010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DD494B-4DBA-80F5-7E7C-01D023048F34}"/>
              </a:ext>
            </a:extLst>
          </p:cNvPr>
          <p:cNvSpPr txBox="1"/>
          <p:nvPr/>
        </p:nvSpPr>
        <p:spPr>
          <a:xfrm>
            <a:off x="685800" y="438150"/>
            <a:ext cx="5553075" cy="5755422"/>
          </a:xfrm>
          <a:prstGeom prst="rect">
            <a:avLst/>
          </a:prstGeom>
          <a:noFill/>
        </p:spPr>
        <p:txBody>
          <a:bodyPr wrap="square" rtlCol="0">
            <a:spAutoFit/>
          </a:bodyPr>
          <a:lstStyle/>
          <a:p>
            <a:pPr algn="ctr"/>
            <a:r>
              <a:rPr lang="en-GB" sz="1600" b="1" dirty="0"/>
              <a:t>SEND &amp; Family Support</a:t>
            </a:r>
          </a:p>
          <a:p>
            <a:pPr algn="ctr"/>
            <a:endParaRPr lang="en-GB" sz="1600" dirty="0"/>
          </a:p>
          <a:p>
            <a:pPr fontAlgn="base"/>
            <a:r>
              <a:rPr lang="en-GB" sz="1100" dirty="0"/>
              <a:t>At St. James’ we recognise that every child matters and can succeed. We provide a safe, secure and nurturing learning environment where each child is valued and their individuality celebrated. We are passionate about achieving outstanding outcomes for all learners and committed to educating the ‘whole child’, helping all to flourish and grow in confidence together.</a:t>
            </a:r>
          </a:p>
          <a:p>
            <a:pPr fontAlgn="base"/>
            <a:endParaRPr lang="en-GB" sz="1100" dirty="0"/>
          </a:p>
          <a:p>
            <a:pPr fontAlgn="base"/>
            <a:r>
              <a:rPr lang="en-GB" sz="1100" b="1" dirty="0"/>
              <a:t>Inclusion/Special Educational Needs</a:t>
            </a:r>
            <a:endParaRPr lang="en-GB" sz="1100" dirty="0"/>
          </a:p>
          <a:p>
            <a:pPr fontAlgn="base"/>
            <a:r>
              <a:rPr lang="en-GB" sz="1100" dirty="0"/>
              <a:t>We have a non-teaching full time SENCO called Mrs Kathryn Jamil who is extremely experienced in EHCP process, Early Help referrals, co-ordination of Educational Psychologist services as well as the management of individual care plans school wide. </a:t>
            </a:r>
          </a:p>
          <a:p>
            <a:pPr fontAlgn="base"/>
            <a:r>
              <a:rPr lang="en-GB" sz="1100" dirty="0"/>
              <a:t>Our fantastic sensory room in school is accessed by all our children, however this is an essential learning experience for some of our pupils with SEND.</a:t>
            </a:r>
          </a:p>
          <a:p>
            <a:pPr fontAlgn="base"/>
            <a:r>
              <a:rPr lang="en-GB" sz="1100" dirty="0"/>
              <a:t>Please contact our SENCO Mrs Kathryn Jamil via the School Office 01706 214134 with any questions or queries you may have or for further support/information.</a:t>
            </a:r>
          </a:p>
          <a:p>
            <a:pPr fontAlgn="base"/>
            <a:endParaRPr lang="en-GB" sz="1100" b="1" dirty="0"/>
          </a:p>
          <a:p>
            <a:pPr fontAlgn="base"/>
            <a:r>
              <a:rPr lang="en-GB" sz="1100" b="1" dirty="0"/>
              <a:t>Family Support</a:t>
            </a:r>
          </a:p>
          <a:p>
            <a:pPr fontAlgn="base"/>
            <a:r>
              <a:rPr lang="en-GB" sz="1100" dirty="0"/>
              <a:t>In 2025, we launched a School Community Care Fund in response to the increasing cost of living crisis .This is a long-term charitable project which will direct a significant portion of funds raised in school through collections, fairs, non-uniform days to our families who may be experiencing difficulties. The fund will be a resource to which parents facing difficulty can apply in confidence to receive support via clothing, food, toiletry parcels or other unexpected needs. </a:t>
            </a:r>
          </a:p>
          <a:p>
            <a:pPr fontAlgn="base"/>
            <a:endParaRPr lang="en-GB" sz="1100" dirty="0"/>
          </a:p>
          <a:p>
            <a:pPr algn="ctr"/>
            <a:endParaRPr lang="en-GB" sz="1600" b="1" dirty="0"/>
          </a:p>
          <a:p>
            <a:pPr algn="ctr"/>
            <a:endParaRPr lang="en-GB" sz="1600" b="1" dirty="0"/>
          </a:p>
          <a:p>
            <a:endParaRPr lang="en-GB" sz="1100" dirty="0"/>
          </a:p>
          <a:p>
            <a:pPr algn="just">
              <a:buNone/>
            </a:pPr>
            <a:endParaRPr lang="en-US" sz="1100" dirty="0">
              <a:solidFill>
                <a:srgbClr val="000000"/>
              </a:solidFill>
              <a:effectLst/>
              <a:ea typeface="Times New Roman" panose="02020603050405020304" pitchFamily="18" charset="0"/>
            </a:endParaRPr>
          </a:p>
          <a:p>
            <a:pPr algn="just"/>
            <a:endParaRPr lang="en-GB" sz="1100" dirty="0">
              <a:effectLst/>
              <a:ea typeface="Times New Roman" panose="02020603050405020304" pitchFamily="18" charset="0"/>
            </a:endParaRPr>
          </a:p>
          <a:p>
            <a:pPr algn="just">
              <a:buNone/>
            </a:pPr>
            <a:endParaRPr lang="en-GB" dirty="0"/>
          </a:p>
        </p:txBody>
      </p:sp>
      <p:sp>
        <p:nvSpPr>
          <p:cNvPr id="3" name="Slide Number Placeholder 2">
            <a:extLst>
              <a:ext uri="{FF2B5EF4-FFF2-40B4-BE49-F238E27FC236}">
                <a16:creationId xmlns:a16="http://schemas.microsoft.com/office/drawing/2014/main" id="{FC94F957-694B-7D17-5950-F1FDC50F97EF}"/>
              </a:ext>
            </a:extLst>
          </p:cNvPr>
          <p:cNvSpPr>
            <a:spLocks noGrp="1"/>
          </p:cNvSpPr>
          <p:nvPr>
            <p:ph type="sldNum" sz="quarter" idx="12"/>
          </p:nvPr>
        </p:nvSpPr>
        <p:spPr/>
        <p:txBody>
          <a:bodyPr/>
          <a:lstStyle/>
          <a:p>
            <a:fld id="{762EE79F-0A75-4031-87FF-9107E81F6B89}" type="slidenum">
              <a:rPr lang="en-GB" smtClean="0"/>
              <a:t>14</a:t>
            </a:fld>
            <a:endParaRPr lang="en-GB"/>
          </a:p>
        </p:txBody>
      </p:sp>
      <p:pic>
        <p:nvPicPr>
          <p:cNvPr id="6" name="Picture 5">
            <a:extLst>
              <a:ext uri="{FF2B5EF4-FFF2-40B4-BE49-F238E27FC236}">
                <a16:creationId xmlns:a16="http://schemas.microsoft.com/office/drawing/2014/main" id="{938A0DB5-F717-FEF2-D145-BA3258707858}"/>
              </a:ext>
            </a:extLst>
          </p:cNvPr>
          <p:cNvPicPr>
            <a:picLocks noChangeAspect="1"/>
          </p:cNvPicPr>
          <p:nvPr/>
        </p:nvPicPr>
        <p:blipFill>
          <a:blip r:embed="rId3"/>
          <a:srcRect t="9445" r="10000"/>
          <a:stretch>
            <a:fillRect/>
          </a:stretch>
        </p:blipFill>
        <p:spPr>
          <a:xfrm>
            <a:off x="1809750" y="5880981"/>
            <a:ext cx="3238500" cy="2443868"/>
          </a:xfrm>
          <a:prstGeom prst="rect">
            <a:avLst/>
          </a:prstGeom>
        </p:spPr>
      </p:pic>
    </p:spTree>
    <p:extLst>
      <p:ext uri="{BB962C8B-B14F-4D97-AF65-F5344CB8AC3E}">
        <p14:creationId xmlns:p14="http://schemas.microsoft.com/office/powerpoint/2010/main" val="214107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6EBCD-60F9-048A-3363-F5CDB54A63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CCD8D4E-90EE-EFED-7992-4868108B2606}"/>
              </a:ext>
            </a:extLst>
          </p:cNvPr>
          <p:cNvSpPr txBox="1"/>
          <p:nvPr/>
        </p:nvSpPr>
        <p:spPr>
          <a:xfrm>
            <a:off x="649705" y="649705"/>
            <a:ext cx="5570621" cy="892552"/>
          </a:xfrm>
          <a:prstGeom prst="rect">
            <a:avLst/>
          </a:prstGeom>
          <a:noFill/>
        </p:spPr>
        <p:txBody>
          <a:bodyPr wrap="square" rtlCol="0">
            <a:spAutoFit/>
          </a:bodyPr>
          <a:lstStyle/>
          <a:p>
            <a:pPr algn="ctr">
              <a:buNone/>
            </a:pPr>
            <a:r>
              <a:rPr lang="en-GB" sz="1600" b="1" dirty="0">
                <a:ea typeface="Times New Roman" panose="02020603050405020304" pitchFamily="18" charset="0"/>
              </a:rPr>
              <a:t>Contents</a:t>
            </a:r>
            <a:r>
              <a:rPr lang="en-GB" sz="1100" dirty="0">
                <a:effectLst/>
                <a:ea typeface="Times New Roman" panose="02020603050405020304" pitchFamily="18" charset="0"/>
              </a:rPr>
              <a:t> </a:t>
            </a:r>
          </a:p>
          <a:p>
            <a:pPr algn="just"/>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2" name="Slide Number Placeholder 1">
            <a:extLst>
              <a:ext uri="{FF2B5EF4-FFF2-40B4-BE49-F238E27FC236}">
                <a16:creationId xmlns:a16="http://schemas.microsoft.com/office/drawing/2014/main" id="{203DA796-F89E-7725-B4DB-3973E3513AC5}"/>
              </a:ext>
            </a:extLst>
          </p:cNvPr>
          <p:cNvSpPr>
            <a:spLocks noGrp="1"/>
          </p:cNvSpPr>
          <p:nvPr>
            <p:ph type="sldNum" sz="quarter" idx="12"/>
          </p:nvPr>
        </p:nvSpPr>
        <p:spPr/>
        <p:txBody>
          <a:bodyPr/>
          <a:lstStyle/>
          <a:p>
            <a:fld id="{762EE79F-0A75-4031-87FF-9107E81F6B89}" type="slidenum">
              <a:rPr lang="en-GB" smtClean="0"/>
              <a:t>2</a:t>
            </a:fld>
            <a:endParaRPr lang="en-GB"/>
          </a:p>
        </p:txBody>
      </p:sp>
      <p:graphicFrame>
        <p:nvGraphicFramePr>
          <p:cNvPr id="3" name="Table 2">
            <a:extLst>
              <a:ext uri="{FF2B5EF4-FFF2-40B4-BE49-F238E27FC236}">
                <a16:creationId xmlns:a16="http://schemas.microsoft.com/office/drawing/2014/main" id="{7A4FFF60-988C-C0E1-991E-216FFF8B6DDA}"/>
              </a:ext>
            </a:extLst>
          </p:cNvPr>
          <p:cNvGraphicFramePr>
            <a:graphicFrameLocks noGrp="1"/>
          </p:cNvGraphicFramePr>
          <p:nvPr>
            <p:extLst>
              <p:ext uri="{D42A27DB-BD31-4B8C-83A1-F6EECF244321}">
                <p14:modId xmlns:p14="http://schemas.microsoft.com/office/powerpoint/2010/main" val="637392295"/>
              </p:ext>
            </p:extLst>
          </p:nvPr>
        </p:nvGraphicFramePr>
        <p:xfrm>
          <a:off x="1143000" y="1181100"/>
          <a:ext cx="4572000" cy="4450080"/>
        </p:xfrm>
        <a:graphic>
          <a:graphicData uri="http://schemas.openxmlformats.org/drawingml/2006/table">
            <a:tbl>
              <a:tblPr firstRow="1" bandRow="1">
                <a:tableStyleId>{5C22544A-7EE6-4342-B048-85BDC9FD1C3A}</a:tableStyleId>
              </a:tblPr>
              <a:tblGrid>
                <a:gridCol w="3438525">
                  <a:extLst>
                    <a:ext uri="{9D8B030D-6E8A-4147-A177-3AD203B41FA5}">
                      <a16:colId xmlns:a16="http://schemas.microsoft.com/office/drawing/2014/main" val="2151190015"/>
                    </a:ext>
                  </a:extLst>
                </a:gridCol>
                <a:gridCol w="1133475">
                  <a:extLst>
                    <a:ext uri="{9D8B030D-6E8A-4147-A177-3AD203B41FA5}">
                      <a16:colId xmlns:a16="http://schemas.microsoft.com/office/drawing/2014/main" val="540754986"/>
                    </a:ext>
                  </a:extLst>
                </a:gridCol>
              </a:tblGrid>
              <a:tr h="370840">
                <a:tc>
                  <a:txBody>
                    <a:bodyPr/>
                    <a:lstStyle/>
                    <a:p>
                      <a:r>
                        <a:rPr lang="en-GB" sz="1100" b="0" dirty="0">
                          <a:solidFill>
                            <a:schemeClr val="tx1"/>
                          </a:solidFill>
                        </a:rPr>
                        <a:t>Welcome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1884492"/>
                  </a:ext>
                </a:extLst>
              </a:tr>
              <a:tr h="370840">
                <a:tc>
                  <a:txBody>
                    <a:bodyPr/>
                    <a:lstStyle/>
                    <a:p>
                      <a:r>
                        <a:rPr lang="en-GB" sz="1100" b="0" dirty="0">
                          <a:solidFill>
                            <a:schemeClr val="tx1"/>
                          </a:solidFill>
                        </a:rPr>
                        <a:t>Our School &amp; The Governors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9104231"/>
                  </a:ext>
                </a:extLst>
              </a:tr>
              <a:tr h="370840">
                <a:tc>
                  <a:txBody>
                    <a:bodyPr/>
                    <a:lstStyle/>
                    <a:p>
                      <a:r>
                        <a:rPr lang="en-GB" sz="1100" b="0" dirty="0">
                          <a:solidFill>
                            <a:schemeClr val="tx1"/>
                          </a:solidFill>
                        </a:rPr>
                        <a:t>Our Staff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760364"/>
                  </a:ext>
                </a:extLst>
              </a:tr>
              <a:tr h="370840">
                <a:tc>
                  <a:txBody>
                    <a:bodyPr/>
                    <a:lstStyle/>
                    <a:p>
                      <a:r>
                        <a:rPr lang="en-GB" sz="1100" b="0" dirty="0">
                          <a:solidFill>
                            <a:schemeClr val="tx1"/>
                          </a:solidFill>
                        </a:rPr>
                        <a:t>Our School Vision, Aims &amp; Values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4046091"/>
                  </a:ext>
                </a:extLst>
              </a:tr>
              <a:tr h="370840">
                <a:tc>
                  <a:txBody>
                    <a:bodyPr/>
                    <a:lstStyle/>
                    <a:p>
                      <a:r>
                        <a:rPr lang="en-GB" sz="1100" b="0" dirty="0">
                          <a:solidFill>
                            <a:schemeClr val="tx1"/>
                          </a:solidFill>
                        </a:rPr>
                        <a:t>The School Day, Attendance &amp; Punctuality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2241636"/>
                  </a:ext>
                </a:extLst>
              </a:tr>
              <a:tr h="370840">
                <a:tc>
                  <a:txBody>
                    <a:bodyPr/>
                    <a:lstStyle/>
                    <a:p>
                      <a:r>
                        <a:rPr lang="en-GB" sz="1100" b="0" dirty="0">
                          <a:solidFill>
                            <a:schemeClr val="tx1"/>
                          </a:solidFill>
                        </a:rPr>
                        <a:t>Breakfast &amp; After School Extracurricular Activity Clubs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260767"/>
                  </a:ext>
                </a:extLst>
              </a:tr>
              <a:tr h="370840">
                <a:tc>
                  <a:txBody>
                    <a:bodyPr/>
                    <a:lstStyle/>
                    <a:p>
                      <a:r>
                        <a:rPr lang="en-GB" sz="1100" b="0" dirty="0">
                          <a:solidFill>
                            <a:schemeClr val="tx1"/>
                          </a:solidFill>
                        </a:rPr>
                        <a:t>Being Equipped for the Day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882559"/>
                  </a:ext>
                </a:extLst>
              </a:tr>
              <a:tr h="370840">
                <a:tc>
                  <a:txBody>
                    <a:bodyPr/>
                    <a:lstStyle/>
                    <a:p>
                      <a:r>
                        <a:rPr lang="en-GB" sz="1100" b="0" dirty="0">
                          <a:solidFill>
                            <a:schemeClr val="tx1"/>
                          </a:solidFill>
                        </a:rPr>
                        <a:t>Links with St James Church &amp; Collective Worship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6109135"/>
                  </a:ext>
                </a:extLst>
              </a:tr>
              <a:tr h="370840">
                <a:tc>
                  <a:txBody>
                    <a:bodyPr/>
                    <a:lstStyle/>
                    <a:p>
                      <a:r>
                        <a:rPr lang="en-GB" sz="1100" b="0" dirty="0">
                          <a:solidFill>
                            <a:schemeClr val="tx1"/>
                          </a:solidFill>
                        </a:rPr>
                        <a:t>School Uniform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811506"/>
                  </a:ext>
                </a:extLst>
              </a:tr>
              <a:tr h="370840">
                <a:tc>
                  <a:txBody>
                    <a:bodyPr/>
                    <a:lstStyle/>
                    <a:p>
                      <a:r>
                        <a:rPr lang="en-GB" sz="1100" b="0" dirty="0">
                          <a:solidFill>
                            <a:schemeClr val="tx1"/>
                          </a:solidFill>
                        </a:rPr>
                        <a:t>Lunch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5223830"/>
                  </a:ext>
                </a:extLst>
              </a:tr>
              <a:tr h="370840">
                <a:tc>
                  <a:txBody>
                    <a:bodyPr/>
                    <a:lstStyle/>
                    <a:p>
                      <a:r>
                        <a:rPr lang="en-GB" sz="1100" b="0" dirty="0">
                          <a:solidFill>
                            <a:schemeClr val="tx1"/>
                          </a:solidFill>
                        </a:rPr>
                        <a:t>Financial Support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1967467"/>
                  </a:ext>
                </a:extLst>
              </a:tr>
              <a:tr h="370840">
                <a:tc>
                  <a:txBody>
                    <a:bodyPr/>
                    <a:lstStyle/>
                    <a:p>
                      <a:r>
                        <a:rPr lang="en-GB" sz="1100" b="0" dirty="0">
                          <a:solidFill>
                            <a:schemeClr val="tx1"/>
                          </a:solidFill>
                        </a:rPr>
                        <a:t>SEND &amp;  Family Support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0" dirty="0">
                          <a:solidFill>
                            <a:schemeClr val="tx1"/>
                          </a:solidFill>
                        </a:rPr>
                        <a:t>Page 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5465447"/>
                  </a:ext>
                </a:extLst>
              </a:tr>
            </a:tbl>
          </a:graphicData>
        </a:graphic>
      </p:graphicFrame>
      <p:pic>
        <p:nvPicPr>
          <p:cNvPr id="4" name="Picture 3">
            <a:extLst>
              <a:ext uri="{FF2B5EF4-FFF2-40B4-BE49-F238E27FC236}">
                <a16:creationId xmlns:a16="http://schemas.microsoft.com/office/drawing/2014/main" id="{5B4804C2-B871-1A71-80D4-65B65BA9D545}"/>
              </a:ext>
            </a:extLst>
          </p:cNvPr>
          <p:cNvPicPr>
            <a:picLocks noChangeAspect="1"/>
          </p:cNvPicPr>
          <p:nvPr/>
        </p:nvPicPr>
        <p:blipFill>
          <a:blip r:embed="rId2"/>
          <a:stretch>
            <a:fillRect/>
          </a:stretch>
        </p:blipFill>
        <p:spPr>
          <a:xfrm>
            <a:off x="2892484" y="5958210"/>
            <a:ext cx="3136841" cy="2327808"/>
          </a:xfrm>
          <a:prstGeom prst="rect">
            <a:avLst/>
          </a:prstGeom>
        </p:spPr>
      </p:pic>
      <p:pic>
        <p:nvPicPr>
          <p:cNvPr id="6" name="Picture 5">
            <a:extLst>
              <a:ext uri="{FF2B5EF4-FFF2-40B4-BE49-F238E27FC236}">
                <a16:creationId xmlns:a16="http://schemas.microsoft.com/office/drawing/2014/main" id="{40E457EA-3BD2-75B0-DCE3-D3163B67EDB4}"/>
              </a:ext>
            </a:extLst>
          </p:cNvPr>
          <p:cNvPicPr>
            <a:picLocks noChangeAspect="1"/>
          </p:cNvPicPr>
          <p:nvPr/>
        </p:nvPicPr>
        <p:blipFill>
          <a:blip r:embed="rId3"/>
          <a:stretch>
            <a:fillRect/>
          </a:stretch>
        </p:blipFill>
        <p:spPr>
          <a:xfrm>
            <a:off x="552450" y="6667788"/>
            <a:ext cx="2114550" cy="908651"/>
          </a:xfrm>
          <a:prstGeom prst="rect">
            <a:avLst/>
          </a:prstGeom>
        </p:spPr>
      </p:pic>
    </p:spTree>
    <p:extLst>
      <p:ext uri="{BB962C8B-B14F-4D97-AF65-F5344CB8AC3E}">
        <p14:creationId xmlns:p14="http://schemas.microsoft.com/office/powerpoint/2010/main" val="3583759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131-3BD5-BEDC-1F08-C282D3751A1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9A16365-CCA7-15D6-9539-2F69AC5E003A}"/>
              </a:ext>
            </a:extLst>
          </p:cNvPr>
          <p:cNvSpPr txBox="1"/>
          <p:nvPr/>
        </p:nvSpPr>
        <p:spPr>
          <a:xfrm>
            <a:off x="649705" y="649705"/>
            <a:ext cx="5570621" cy="5309146"/>
          </a:xfrm>
          <a:prstGeom prst="rect">
            <a:avLst/>
          </a:prstGeom>
          <a:noFill/>
        </p:spPr>
        <p:txBody>
          <a:bodyPr wrap="square" rtlCol="0">
            <a:spAutoFit/>
          </a:bodyPr>
          <a:lstStyle/>
          <a:p>
            <a:pPr algn="ctr">
              <a:buNone/>
            </a:pPr>
            <a:r>
              <a:rPr lang="en-GB" sz="1600" b="1" dirty="0">
                <a:effectLst/>
                <a:ea typeface="Times New Roman" panose="02020603050405020304" pitchFamily="18" charset="0"/>
              </a:rPr>
              <a:t>A very warm welcome to the family of Haslingden St. James’ </a:t>
            </a:r>
          </a:p>
          <a:p>
            <a:pPr algn="ctr">
              <a:buNone/>
            </a:pPr>
            <a:r>
              <a:rPr lang="en-GB" sz="1600" b="1" dirty="0">
                <a:effectLst/>
                <a:ea typeface="Times New Roman" panose="02020603050405020304" pitchFamily="18" charset="0"/>
              </a:rPr>
              <a:t>C of E Primary School.</a:t>
            </a:r>
          </a:p>
          <a:p>
            <a:pPr algn="just">
              <a:buNone/>
            </a:pPr>
            <a:r>
              <a:rPr lang="en-GB" sz="1100" dirty="0">
                <a:effectLst/>
                <a:ea typeface="Times New Roman" panose="02020603050405020304" pitchFamily="18" charset="0"/>
              </a:rPr>
              <a:t> </a:t>
            </a:r>
          </a:p>
          <a:p>
            <a:pPr algn="just">
              <a:buNone/>
            </a:pPr>
            <a:r>
              <a:rPr lang="en-GB" sz="1100" dirty="0">
                <a:effectLst/>
                <a:ea typeface="Times New Roman" panose="02020603050405020304" pitchFamily="18" charset="0"/>
              </a:rPr>
              <a:t>At St. James’ we aim to provide a secure, caring and stimulating environment in which children are encouraged to strive to do their very best in all aspects of their development.  We believe that courtesy, respect and concern for others are as important as high standards of achievement in academic work.  To this end, we strive to meet the needs of every child, recognising that each child is unique and deserves to be </a:t>
            </a:r>
            <a:r>
              <a:rPr lang="en-GB" sz="1100" dirty="0">
                <a:ea typeface="Times New Roman" panose="02020603050405020304" pitchFamily="18" charset="0"/>
              </a:rPr>
              <a:t>celebrated</a:t>
            </a:r>
            <a:r>
              <a:rPr lang="en-GB" sz="1100" dirty="0">
                <a:effectLst/>
                <a:ea typeface="Times New Roman" panose="02020603050405020304" pitchFamily="18" charset="0"/>
              </a:rPr>
              <a:t> as such.</a:t>
            </a:r>
          </a:p>
          <a:p>
            <a:pPr algn="just">
              <a:buNone/>
            </a:pPr>
            <a:r>
              <a:rPr lang="en-GB" sz="1100" dirty="0">
                <a:effectLst/>
                <a:ea typeface="Times New Roman" panose="02020603050405020304" pitchFamily="18" charset="0"/>
              </a:rPr>
              <a:t> </a:t>
            </a:r>
          </a:p>
          <a:p>
            <a:pPr algn="just">
              <a:buNone/>
            </a:pPr>
            <a:r>
              <a:rPr lang="en-GB" sz="1100" dirty="0">
                <a:effectLst/>
                <a:ea typeface="Times New Roman" panose="02020603050405020304" pitchFamily="18" charset="0"/>
              </a:rPr>
              <a:t>Our school is much more than just a building where young children are taught.  We are a warm, welcoming and flourishing family community of children and adults who actively encourage parents to become involved in their children’s education and firmly believe that home and school need to work in partnership for the benefit of our children.</a:t>
            </a:r>
          </a:p>
          <a:p>
            <a:pPr algn="just">
              <a:buNone/>
            </a:pPr>
            <a:r>
              <a:rPr lang="en-GB" sz="1100" dirty="0">
                <a:effectLst/>
                <a:ea typeface="Times New Roman" panose="02020603050405020304" pitchFamily="18" charset="0"/>
              </a:rPr>
              <a:t> </a:t>
            </a:r>
          </a:p>
          <a:p>
            <a:pPr algn="just">
              <a:buNone/>
            </a:pPr>
            <a:r>
              <a:rPr lang="en-GB" sz="1100" dirty="0">
                <a:effectLst/>
                <a:ea typeface="Times New Roman" panose="02020603050405020304" pitchFamily="18" charset="0"/>
              </a:rPr>
              <a:t>I invite you to join our school family, in partnership, to secure the very best that we can offer for our children.</a:t>
            </a:r>
          </a:p>
          <a:p>
            <a:pPr algn="just">
              <a:buNone/>
            </a:pPr>
            <a:r>
              <a:rPr lang="en-GB" sz="1800" dirty="0">
                <a:effectLst/>
                <a:latin typeface="Comic Sans MS" panose="030F0702030302020204" pitchFamily="66"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lgn="just">
              <a:buNone/>
            </a:pPr>
            <a:r>
              <a:rPr lang="en-GB" sz="1100" dirty="0">
                <a:effectLst/>
                <a:ea typeface="Times New Roman" panose="02020603050405020304" pitchFamily="18" charset="0"/>
              </a:rPr>
              <a:t> </a:t>
            </a:r>
          </a:p>
          <a:p>
            <a:pPr algn="just">
              <a:buNone/>
            </a:pPr>
            <a:r>
              <a:rPr lang="en-GB" sz="1100" dirty="0">
                <a:effectLst/>
                <a:ea typeface="Times New Roman" panose="02020603050405020304" pitchFamily="18" charset="0"/>
              </a:rPr>
              <a:t>Miss Frances Brady</a:t>
            </a:r>
          </a:p>
          <a:p>
            <a:pPr algn="just"/>
            <a:r>
              <a:rPr lang="en-GB" sz="1100" dirty="0">
                <a:effectLst/>
                <a:ea typeface="Times New Roman" panose="02020603050405020304" pitchFamily="18" charset="0"/>
              </a:rPr>
              <a:t>Headteacher</a:t>
            </a:r>
          </a:p>
          <a:p>
            <a:pPr algn="just"/>
            <a:endParaRPr lang="en-GB" sz="1100" b="0" dirty="0">
              <a:ea typeface="Times New Roman" panose="02020603050405020304" pitchFamily="18" charset="0"/>
            </a:endParaRPr>
          </a:p>
          <a:p>
            <a:pPr algn="ctr"/>
            <a:r>
              <a:rPr lang="en-US" sz="1100" b="1" dirty="0">
                <a:effectLst/>
                <a:ea typeface="Times New Roman" panose="02020603050405020304" pitchFamily="18" charset="0"/>
              </a:rPr>
              <a:t>Our Mission Statement</a:t>
            </a:r>
          </a:p>
          <a:p>
            <a:pPr algn="ctr"/>
            <a:endParaRPr lang="en-GB" sz="1100" b="1" dirty="0">
              <a:effectLst/>
              <a:ea typeface="Times New Roman" panose="02020603050405020304" pitchFamily="18" charset="0"/>
            </a:endParaRPr>
          </a:p>
          <a:p>
            <a:pPr algn="ctr">
              <a:buNone/>
            </a:pPr>
            <a:r>
              <a:rPr lang="en-US" sz="1100" b="0" dirty="0">
                <a:effectLst/>
                <a:ea typeface="Times New Roman" panose="02020603050405020304" pitchFamily="18" charset="0"/>
              </a:rPr>
              <a:t>To provide a high quality of education for all our children, within a Christian environment.</a:t>
            </a:r>
            <a:endParaRPr lang="en-GB" sz="1100" dirty="0">
              <a:effectLst/>
              <a:ea typeface="Times New Roman" panose="02020603050405020304" pitchFamily="18" charset="0"/>
            </a:endParaRPr>
          </a:p>
          <a:p>
            <a:pPr algn="ctr">
              <a:buNone/>
            </a:pPr>
            <a:r>
              <a:rPr lang="en-US" sz="1100" b="0" dirty="0">
                <a:effectLst/>
                <a:ea typeface="Times New Roman" panose="02020603050405020304" pitchFamily="18" charset="0"/>
              </a:rPr>
              <a:t>Our Motto</a:t>
            </a:r>
            <a:endParaRPr lang="en-GB" sz="1100" dirty="0">
              <a:effectLst/>
              <a:ea typeface="Times New Roman" panose="02020603050405020304" pitchFamily="18" charset="0"/>
            </a:endParaRPr>
          </a:p>
          <a:p>
            <a:pPr algn="ctr"/>
            <a:r>
              <a:rPr lang="en-US" sz="1100" dirty="0">
                <a:effectLst/>
                <a:ea typeface="Times New Roman" panose="02020603050405020304" pitchFamily="18" charset="0"/>
              </a:rPr>
              <a:t>Developed by the children, 'Growing in God's love, learning as we go'</a:t>
            </a:r>
            <a:endParaRPr lang="en-GB" sz="1100" dirty="0">
              <a:effectLst/>
              <a:ea typeface="Times New Roman" panose="02020603050405020304" pitchFamily="18" charset="0"/>
            </a:endParaRPr>
          </a:p>
          <a:p>
            <a:pPr algn="just"/>
            <a:endParaRPr lang="en-GB" sz="1800" dirty="0">
              <a:effectLst/>
              <a:latin typeface="Times New Roman" panose="02020603050405020304" pitchFamily="18" charset="0"/>
              <a:ea typeface="Times New Roman" panose="02020603050405020304" pitchFamily="18" charset="0"/>
            </a:endParaRPr>
          </a:p>
          <a:p>
            <a:endParaRPr lang="en-GB" dirty="0"/>
          </a:p>
        </p:txBody>
      </p:sp>
      <p:pic>
        <p:nvPicPr>
          <p:cNvPr id="8" name="Picture 7" descr="A person wearing glasses and a blue shirt&#10;&#10;AI-generated content may be incorrect.">
            <a:extLst>
              <a:ext uri="{FF2B5EF4-FFF2-40B4-BE49-F238E27FC236}">
                <a16:creationId xmlns:a16="http://schemas.microsoft.com/office/drawing/2014/main" id="{9C43BA0C-E213-563E-C90B-514F1719643A}"/>
              </a:ext>
            </a:extLst>
          </p:cNvPr>
          <p:cNvPicPr>
            <a:picLocks noChangeAspect="1"/>
          </p:cNvPicPr>
          <p:nvPr/>
        </p:nvPicPr>
        <p:blipFill>
          <a:blip r:embed="rId2"/>
          <a:srcRect b="9298"/>
          <a:stretch/>
        </p:blipFill>
        <p:spPr>
          <a:xfrm>
            <a:off x="649705" y="6388055"/>
            <a:ext cx="1083921" cy="1264032"/>
          </a:xfrm>
          <a:prstGeom prst="rect">
            <a:avLst/>
          </a:prstGeom>
        </p:spPr>
      </p:pic>
      <p:pic>
        <p:nvPicPr>
          <p:cNvPr id="9" name="Picture 8">
            <a:extLst>
              <a:ext uri="{FF2B5EF4-FFF2-40B4-BE49-F238E27FC236}">
                <a16:creationId xmlns:a16="http://schemas.microsoft.com/office/drawing/2014/main" id="{41F28883-3AB4-98BE-B4C9-86285310323D}"/>
              </a:ext>
            </a:extLst>
          </p:cNvPr>
          <p:cNvPicPr>
            <a:picLocks noChangeAspect="1"/>
          </p:cNvPicPr>
          <p:nvPr/>
        </p:nvPicPr>
        <p:blipFill>
          <a:blip r:embed="rId3"/>
          <a:srcRect b="9298"/>
          <a:stretch/>
        </p:blipFill>
        <p:spPr>
          <a:xfrm>
            <a:off x="2115512" y="6388054"/>
            <a:ext cx="1083921" cy="1264032"/>
          </a:xfrm>
          <a:prstGeom prst="rect">
            <a:avLst/>
          </a:prstGeom>
        </p:spPr>
      </p:pic>
      <p:pic>
        <p:nvPicPr>
          <p:cNvPr id="10" name="Picture 9">
            <a:extLst>
              <a:ext uri="{FF2B5EF4-FFF2-40B4-BE49-F238E27FC236}">
                <a16:creationId xmlns:a16="http://schemas.microsoft.com/office/drawing/2014/main" id="{E13FBFA7-657A-3C49-69E2-33B56B5C5426}"/>
              </a:ext>
            </a:extLst>
          </p:cNvPr>
          <p:cNvPicPr>
            <a:picLocks noChangeAspect="1"/>
          </p:cNvPicPr>
          <p:nvPr/>
        </p:nvPicPr>
        <p:blipFill>
          <a:blip r:embed="rId4"/>
          <a:srcRect b="9298"/>
          <a:stretch/>
        </p:blipFill>
        <p:spPr>
          <a:xfrm>
            <a:off x="3670599" y="6388054"/>
            <a:ext cx="1083920" cy="1264030"/>
          </a:xfrm>
          <a:prstGeom prst="rect">
            <a:avLst/>
          </a:prstGeom>
        </p:spPr>
      </p:pic>
      <p:sp>
        <p:nvSpPr>
          <p:cNvPr id="12" name="TextBox 11">
            <a:extLst>
              <a:ext uri="{FF2B5EF4-FFF2-40B4-BE49-F238E27FC236}">
                <a16:creationId xmlns:a16="http://schemas.microsoft.com/office/drawing/2014/main" id="{15E93472-CB28-2121-33D8-0737592129D2}"/>
              </a:ext>
            </a:extLst>
          </p:cNvPr>
          <p:cNvSpPr txBox="1"/>
          <p:nvPr/>
        </p:nvSpPr>
        <p:spPr>
          <a:xfrm>
            <a:off x="721894" y="5919537"/>
            <a:ext cx="5498432" cy="338554"/>
          </a:xfrm>
          <a:prstGeom prst="rect">
            <a:avLst/>
          </a:prstGeom>
          <a:noFill/>
        </p:spPr>
        <p:txBody>
          <a:bodyPr wrap="square" rtlCol="0">
            <a:spAutoFit/>
          </a:bodyPr>
          <a:lstStyle/>
          <a:p>
            <a:pPr algn="ctr"/>
            <a:r>
              <a:rPr lang="en-GB" sz="1600" b="1" dirty="0"/>
              <a:t>Senior Leadership Team </a:t>
            </a:r>
          </a:p>
        </p:txBody>
      </p:sp>
      <p:pic>
        <p:nvPicPr>
          <p:cNvPr id="13" name="Picture 12">
            <a:extLst>
              <a:ext uri="{FF2B5EF4-FFF2-40B4-BE49-F238E27FC236}">
                <a16:creationId xmlns:a16="http://schemas.microsoft.com/office/drawing/2014/main" id="{B6F6E77D-B7EB-D14B-9EB0-926160B7FEC5}"/>
              </a:ext>
            </a:extLst>
          </p:cNvPr>
          <p:cNvPicPr>
            <a:picLocks noChangeAspect="1"/>
          </p:cNvPicPr>
          <p:nvPr/>
        </p:nvPicPr>
        <p:blipFill>
          <a:blip r:embed="rId5"/>
          <a:srcRect b="9123"/>
          <a:stretch/>
        </p:blipFill>
        <p:spPr>
          <a:xfrm>
            <a:off x="5124376" y="6388054"/>
            <a:ext cx="1083920" cy="1266475"/>
          </a:xfrm>
          <a:prstGeom prst="rect">
            <a:avLst/>
          </a:prstGeom>
        </p:spPr>
      </p:pic>
      <p:sp>
        <p:nvSpPr>
          <p:cNvPr id="14" name="TextBox 13">
            <a:extLst>
              <a:ext uri="{FF2B5EF4-FFF2-40B4-BE49-F238E27FC236}">
                <a16:creationId xmlns:a16="http://schemas.microsoft.com/office/drawing/2014/main" id="{7AAE1A2F-2983-BF3D-5A02-D7AB569DF59B}"/>
              </a:ext>
            </a:extLst>
          </p:cNvPr>
          <p:cNvSpPr txBox="1"/>
          <p:nvPr/>
        </p:nvSpPr>
        <p:spPr>
          <a:xfrm>
            <a:off x="541959" y="7819681"/>
            <a:ext cx="1299411" cy="369332"/>
          </a:xfrm>
          <a:prstGeom prst="rect">
            <a:avLst/>
          </a:prstGeom>
          <a:noFill/>
        </p:spPr>
        <p:txBody>
          <a:bodyPr wrap="square" rtlCol="0">
            <a:spAutoFit/>
          </a:bodyPr>
          <a:lstStyle/>
          <a:p>
            <a:r>
              <a:rPr lang="en-GB" sz="900" b="1" dirty="0"/>
              <a:t>Miss Frances Brady</a:t>
            </a:r>
          </a:p>
          <a:p>
            <a:pPr algn="ctr"/>
            <a:r>
              <a:rPr lang="en-GB" sz="900" b="1" dirty="0"/>
              <a:t>Headteacher</a:t>
            </a:r>
          </a:p>
        </p:txBody>
      </p:sp>
      <p:sp>
        <p:nvSpPr>
          <p:cNvPr id="16" name="TextBox 15">
            <a:extLst>
              <a:ext uri="{FF2B5EF4-FFF2-40B4-BE49-F238E27FC236}">
                <a16:creationId xmlns:a16="http://schemas.microsoft.com/office/drawing/2014/main" id="{CAB09D16-22D2-8BA1-9BA7-9520FBAD6830}"/>
              </a:ext>
            </a:extLst>
          </p:cNvPr>
          <p:cNvSpPr txBox="1"/>
          <p:nvPr/>
        </p:nvSpPr>
        <p:spPr>
          <a:xfrm>
            <a:off x="1973676" y="7829330"/>
            <a:ext cx="1497434" cy="369332"/>
          </a:xfrm>
          <a:prstGeom prst="rect">
            <a:avLst/>
          </a:prstGeom>
          <a:noFill/>
        </p:spPr>
        <p:txBody>
          <a:bodyPr wrap="square" rtlCol="0">
            <a:spAutoFit/>
          </a:bodyPr>
          <a:lstStyle/>
          <a:p>
            <a:r>
              <a:rPr lang="en-GB" sz="900" b="1" dirty="0"/>
              <a:t>Mrs Andrea Humberstone</a:t>
            </a:r>
          </a:p>
          <a:p>
            <a:pPr algn="ctr"/>
            <a:r>
              <a:rPr lang="en-GB" sz="900" b="1" dirty="0"/>
              <a:t>Deputy Headteacher</a:t>
            </a:r>
          </a:p>
        </p:txBody>
      </p:sp>
      <p:sp>
        <p:nvSpPr>
          <p:cNvPr id="17" name="TextBox 16">
            <a:extLst>
              <a:ext uri="{FF2B5EF4-FFF2-40B4-BE49-F238E27FC236}">
                <a16:creationId xmlns:a16="http://schemas.microsoft.com/office/drawing/2014/main" id="{0C557219-4FAB-2FC6-AA61-AF0900D663B1}"/>
              </a:ext>
            </a:extLst>
          </p:cNvPr>
          <p:cNvSpPr txBox="1"/>
          <p:nvPr/>
        </p:nvSpPr>
        <p:spPr>
          <a:xfrm>
            <a:off x="3637007" y="7838511"/>
            <a:ext cx="1151103" cy="369332"/>
          </a:xfrm>
          <a:prstGeom prst="rect">
            <a:avLst/>
          </a:prstGeom>
          <a:noFill/>
        </p:spPr>
        <p:txBody>
          <a:bodyPr wrap="square" rtlCol="0">
            <a:spAutoFit/>
          </a:bodyPr>
          <a:lstStyle/>
          <a:p>
            <a:r>
              <a:rPr lang="en-GB" sz="900" b="1" dirty="0"/>
              <a:t>Mrs Kathryn Jamil</a:t>
            </a:r>
          </a:p>
          <a:p>
            <a:pPr algn="ctr"/>
            <a:r>
              <a:rPr lang="en-GB" sz="900" b="1" dirty="0"/>
              <a:t>SENCO</a:t>
            </a:r>
          </a:p>
        </p:txBody>
      </p:sp>
      <p:sp>
        <p:nvSpPr>
          <p:cNvPr id="19" name="TextBox 18">
            <a:extLst>
              <a:ext uri="{FF2B5EF4-FFF2-40B4-BE49-F238E27FC236}">
                <a16:creationId xmlns:a16="http://schemas.microsoft.com/office/drawing/2014/main" id="{D61BBB4F-5C5F-83E7-EDCF-C90E481165B1}"/>
              </a:ext>
            </a:extLst>
          </p:cNvPr>
          <p:cNvSpPr txBox="1"/>
          <p:nvPr/>
        </p:nvSpPr>
        <p:spPr>
          <a:xfrm>
            <a:off x="4954007" y="7838511"/>
            <a:ext cx="1550652" cy="369332"/>
          </a:xfrm>
          <a:prstGeom prst="rect">
            <a:avLst/>
          </a:prstGeom>
          <a:noFill/>
        </p:spPr>
        <p:txBody>
          <a:bodyPr wrap="square" rtlCol="0">
            <a:spAutoFit/>
          </a:bodyPr>
          <a:lstStyle/>
          <a:p>
            <a:pPr algn="ctr"/>
            <a:r>
              <a:rPr lang="en-GB" sz="900" b="1" dirty="0"/>
              <a:t>Miss Lou Brewer</a:t>
            </a:r>
          </a:p>
          <a:p>
            <a:pPr algn="ctr"/>
            <a:r>
              <a:rPr lang="en-GB" sz="900" b="1" dirty="0"/>
              <a:t>School Business Manager</a:t>
            </a:r>
          </a:p>
        </p:txBody>
      </p:sp>
      <p:sp>
        <p:nvSpPr>
          <p:cNvPr id="2" name="Slide Number Placeholder 1">
            <a:extLst>
              <a:ext uri="{FF2B5EF4-FFF2-40B4-BE49-F238E27FC236}">
                <a16:creationId xmlns:a16="http://schemas.microsoft.com/office/drawing/2014/main" id="{894AF680-AA66-7E57-20CD-EA9A312AD77D}"/>
              </a:ext>
            </a:extLst>
          </p:cNvPr>
          <p:cNvSpPr>
            <a:spLocks noGrp="1"/>
          </p:cNvSpPr>
          <p:nvPr>
            <p:ph type="sldNum" sz="quarter" idx="12"/>
          </p:nvPr>
        </p:nvSpPr>
        <p:spPr/>
        <p:txBody>
          <a:bodyPr/>
          <a:lstStyle/>
          <a:p>
            <a:fld id="{762EE79F-0A75-4031-87FF-9107E81F6B89}" type="slidenum">
              <a:rPr lang="en-GB" smtClean="0"/>
              <a:t>3</a:t>
            </a:fld>
            <a:endParaRPr lang="en-GB"/>
          </a:p>
        </p:txBody>
      </p:sp>
    </p:spTree>
    <p:extLst>
      <p:ext uri="{BB962C8B-B14F-4D97-AF65-F5344CB8AC3E}">
        <p14:creationId xmlns:p14="http://schemas.microsoft.com/office/powerpoint/2010/main" val="1150397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700E0-6B1E-57CC-0371-009BF7AB80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588AE1-AAB8-564E-8055-A10E80F00668}"/>
              </a:ext>
            </a:extLst>
          </p:cNvPr>
          <p:cNvSpPr txBox="1"/>
          <p:nvPr/>
        </p:nvSpPr>
        <p:spPr>
          <a:xfrm>
            <a:off x="581025" y="390525"/>
            <a:ext cx="5495925" cy="5309146"/>
          </a:xfrm>
          <a:prstGeom prst="rect">
            <a:avLst/>
          </a:prstGeom>
          <a:noFill/>
        </p:spPr>
        <p:txBody>
          <a:bodyPr wrap="square" rtlCol="0">
            <a:spAutoFit/>
          </a:bodyPr>
          <a:lstStyle/>
          <a:p>
            <a:pPr algn="ctr"/>
            <a:r>
              <a:rPr lang="en-GB" sz="1600" b="1" dirty="0"/>
              <a:t>Our School</a:t>
            </a:r>
          </a:p>
          <a:p>
            <a:pPr algn="ctr"/>
            <a:endParaRPr lang="en-GB" sz="1600" b="1" dirty="0"/>
          </a:p>
          <a:p>
            <a:r>
              <a:rPr lang="en-GB" sz="1100" dirty="0"/>
              <a:t>St. James’ offers nursery and primary education to children aged 3 – 11 years.  The school is situated on a pleasant site on the edge of Haslingden.  The present school building was opened in 1982 and the nursery class was opened in 1997.</a:t>
            </a:r>
          </a:p>
          <a:p>
            <a:endParaRPr lang="en-GB" sz="1100" dirty="0"/>
          </a:p>
          <a:p>
            <a:r>
              <a:rPr lang="en-GB" sz="1100" dirty="0"/>
              <a:t>In recent years, many improvements have been made to the school building, including the complete re-build of a 2 classroom wing and refurbishment of all toilets completed 2025.</a:t>
            </a:r>
          </a:p>
          <a:p>
            <a:endParaRPr lang="en-GB" sz="1100" dirty="0"/>
          </a:p>
          <a:p>
            <a:r>
              <a:rPr lang="en-GB" sz="1100" dirty="0"/>
              <a:t>The school grounds include separate playgrounds for infants and junior children and a well-planned, enclosed and colourful outdoor area for our Nursery and Reception children.  There is also an all-weather pitch and areas with seating and planting, the ‘Reflective Garden’ provides an attractive, enclosed space for children to become involved in planting and growing and is used to support a range of curriculum activities and we have outdoor classrooms to promote alternative learning environments and opportunities to explore outdoor learning.</a:t>
            </a:r>
          </a:p>
          <a:p>
            <a:endParaRPr lang="en-GB" sz="1100" dirty="0"/>
          </a:p>
          <a:p>
            <a:r>
              <a:rPr lang="en-GB" sz="1100" dirty="0"/>
              <a:t>With a capacity for 210 4-11 year olds classes are organised into single classes with an additional 30 half day places for 3 year olds in our nursery.</a:t>
            </a:r>
          </a:p>
          <a:p>
            <a:endParaRPr lang="en-GB" sz="1100" dirty="0"/>
          </a:p>
          <a:p>
            <a:pPr algn="ctr"/>
            <a:r>
              <a:rPr lang="en-GB" sz="1600" b="1" dirty="0"/>
              <a:t>The Governors</a:t>
            </a:r>
          </a:p>
          <a:p>
            <a:pPr algn="ctr"/>
            <a:endParaRPr lang="en-GB" sz="1600" b="1" dirty="0"/>
          </a:p>
          <a:p>
            <a:r>
              <a:rPr lang="en-GB" sz="1100" dirty="0"/>
              <a:t>The Governing Body are the employers of the school.  They work in partnership with the Headteacher to make decisions about how the school is run to improve the quality of education provided for the children.  The full Governing Body meets each term, as do its committees, to discuss matters relating to the curriculum, staffing, buildings and finance. Led by Paul Adnitt, the governing body comprises representatives from the local parish, non-staff, staff and parent members. New parent members are always warmly welcomed. </a:t>
            </a:r>
          </a:p>
          <a:p>
            <a:endParaRPr lang="en-GB" sz="1100" dirty="0"/>
          </a:p>
        </p:txBody>
      </p:sp>
      <p:pic>
        <p:nvPicPr>
          <p:cNvPr id="4" name="Picture 3">
            <a:extLst>
              <a:ext uri="{FF2B5EF4-FFF2-40B4-BE49-F238E27FC236}">
                <a16:creationId xmlns:a16="http://schemas.microsoft.com/office/drawing/2014/main" id="{9A2BFAC9-FEEC-504A-D7A0-8DDE158C2733}"/>
              </a:ext>
            </a:extLst>
          </p:cNvPr>
          <p:cNvPicPr>
            <a:picLocks noChangeAspect="1"/>
          </p:cNvPicPr>
          <p:nvPr/>
        </p:nvPicPr>
        <p:blipFill>
          <a:blip r:embed="rId2"/>
          <a:stretch>
            <a:fillRect/>
          </a:stretch>
        </p:blipFill>
        <p:spPr>
          <a:xfrm>
            <a:off x="720018" y="6020127"/>
            <a:ext cx="1646063" cy="1237595"/>
          </a:xfrm>
          <a:prstGeom prst="rect">
            <a:avLst/>
          </a:prstGeom>
        </p:spPr>
      </p:pic>
      <p:pic>
        <p:nvPicPr>
          <p:cNvPr id="5" name="Picture 4">
            <a:extLst>
              <a:ext uri="{FF2B5EF4-FFF2-40B4-BE49-F238E27FC236}">
                <a16:creationId xmlns:a16="http://schemas.microsoft.com/office/drawing/2014/main" id="{F8956165-27C1-4F64-32D3-5EE2B02CA861}"/>
              </a:ext>
            </a:extLst>
          </p:cNvPr>
          <p:cNvPicPr>
            <a:picLocks noChangeAspect="1"/>
          </p:cNvPicPr>
          <p:nvPr/>
        </p:nvPicPr>
        <p:blipFill>
          <a:blip r:embed="rId3"/>
          <a:stretch>
            <a:fillRect/>
          </a:stretch>
        </p:blipFill>
        <p:spPr>
          <a:xfrm>
            <a:off x="2514620" y="6001077"/>
            <a:ext cx="1357313" cy="1809750"/>
          </a:xfrm>
          <a:prstGeom prst="rect">
            <a:avLst/>
          </a:prstGeom>
        </p:spPr>
      </p:pic>
      <p:pic>
        <p:nvPicPr>
          <p:cNvPr id="7" name="Picture 6">
            <a:extLst>
              <a:ext uri="{FF2B5EF4-FFF2-40B4-BE49-F238E27FC236}">
                <a16:creationId xmlns:a16="http://schemas.microsoft.com/office/drawing/2014/main" id="{1EF3E640-D411-2937-1C95-2E8FE1784990}"/>
              </a:ext>
            </a:extLst>
          </p:cNvPr>
          <p:cNvPicPr>
            <a:picLocks noChangeAspect="1"/>
          </p:cNvPicPr>
          <p:nvPr/>
        </p:nvPicPr>
        <p:blipFill>
          <a:blip r:embed="rId4"/>
          <a:stretch>
            <a:fillRect/>
          </a:stretch>
        </p:blipFill>
        <p:spPr>
          <a:xfrm>
            <a:off x="4409995" y="6001077"/>
            <a:ext cx="1828959" cy="1371719"/>
          </a:xfrm>
          <a:prstGeom prst="rect">
            <a:avLst/>
          </a:prstGeom>
        </p:spPr>
      </p:pic>
      <p:sp>
        <p:nvSpPr>
          <p:cNvPr id="3" name="Slide Number Placeholder 2">
            <a:extLst>
              <a:ext uri="{FF2B5EF4-FFF2-40B4-BE49-F238E27FC236}">
                <a16:creationId xmlns:a16="http://schemas.microsoft.com/office/drawing/2014/main" id="{B7514AB1-7387-26C9-9141-FB1435A89338}"/>
              </a:ext>
            </a:extLst>
          </p:cNvPr>
          <p:cNvSpPr>
            <a:spLocks noGrp="1"/>
          </p:cNvSpPr>
          <p:nvPr>
            <p:ph type="sldNum" sz="quarter" idx="12"/>
          </p:nvPr>
        </p:nvSpPr>
        <p:spPr/>
        <p:txBody>
          <a:bodyPr/>
          <a:lstStyle/>
          <a:p>
            <a:fld id="{762EE79F-0A75-4031-87FF-9107E81F6B89}" type="slidenum">
              <a:rPr lang="en-GB" smtClean="0"/>
              <a:t>4</a:t>
            </a:fld>
            <a:endParaRPr lang="en-GB"/>
          </a:p>
        </p:txBody>
      </p:sp>
    </p:spTree>
    <p:extLst>
      <p:ext uri="{BB962C8B-B14F-4D97-AF65-F5344CB8AC3E}">
        <p14:creationId xmlns:p14="http://schemas.microsoft.com/office/powerpoint/2010/main" val="1442851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B2920-EEFB-B552-CEB8-D78DA817B48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FE569D-FD88-999F-0DFC-ADE8CC359619}"/>
              </a:ext>
            </a:extLst>
          </p:cNvPr>
          <p:cNvSpPr txBox="1"/>
          <p:nvPr/>
        </p:nvSpPr>
        <p:spPr>
          <a:xfrm>
            <a:off x="781049" y="685800"/>
            <a:ext cx="5106035" cy="1154162"/>
          </a:xfrm>
          <a:prstGeom prst="rect">
            <a:avLst/>
          </a:prstGeom>
          <a:noFill/>
        </p:spPr>
        <p:txBody>
          <a:bodyPr wrap="square" rtlCol="0">
            <a:spAutoFit/>
          </a:bodyPr>
          <a:lstStyle/>
          <a:p>
            <a:pPr algn="ctr"/>
            <a:r>
              <a:rPr lang="en-GB" sz="1600" b="1" dirty="0"/>
              <a:t>Our Staff</a:t>
            </a:r>
          </a:p>
          <a:p>
            <a:pPr algn="ctr"/>
            <a:endParaRPr lang="en-GB" sz="1100" dirty="0"/>
          </a:p>
          <a:p>
            <a:pPr algn="ctr"/>
            <a:r>
              <a:rPr lang="en-GB" sz="1100" dirty="0"/>
              <a:t>We are proud to have a diverse team with many long-serving members of teaching staff and support.  </a:t>
            </a:r>
          </a:p>
          <a:p>
            <a:pPr algn="ctr"/>
            <a:endParaRPr lang="en-GB" dirty="0"/>
          </a:p>
        </p:txBody>
      </p:sp>
      <p:graphicFrame>
        <p:nvGraphicFramePr>
          <p:cNvPr id="4" name="Table 3">
            <a:extLst>
              <a:ext uri="{FF2B5EF4-FFF2-40B4-BE49-F238E27FC236}">
                <a16:creationId xmlns:a16="http://schemas.microsoft.com/office/drawing/2014/main" id="{186B92BF-5D55-DFC0-DB53-BF741423ED46}"/>
              </a:ext>
            </a:extLst>
          </p:cNvPr>
          <p:cNvGraphicFramePr>
            <a:graphicFrameLocks noGrp="1"/>
          </p:cNvGraphicFramePr>
          <p:nvPr>
            <p:extLst>
              <p:ext uri="{D42A27DB-BD31-4B8C-83A1-F6EECF244321}">
                <p14:modId xmlns:p14="http://schemas.microsoft.com/office/powerpoint/2010/main" val="3743784788"/>
              </p:ext>
            </p:extLst>
          </p:nvPr>
        </p:nvGraphicFramePr>
        <p:xfrm>
          <a:off x="935989" y="1890554"/>
          <a:ext cx="4951096" cy="3850640"/>
        </p:xfrm>
        <a:graphic>
          <a:graphicData uri="http://schemas.openxmlformats.org/drawingml/2006/table">
            <a:tbl>
              <a:tblPr firstRow="1" firstCol="1" bandRow="1"/>
              <a:tblGrid>
                <a:gridCol w="1313200">
                  <a:extLst>
                    <a:ext uri="{9D8B030D-6E8A-4147-A177-3AD203B41FA5}">
                      <a16:colId xmlns:a16="http://schemas.microsoft.com/office/drawing/2014/main" val="1112329149"/>
                    </a:ext>
                  </a:extLst>
                </a:gridCol>
                <a:gridCol w="1005495">
                  <a:extLst>
                    <a:ext uri="{9D8B030D-6E8A-4147-A177-3AD203B41FA5}">
                      <a16:colId xmlns:a16="http://schemas.microsoft.com/office/drawing/2014/main" val="3983760153"/>
                    </a:ext>
                  </a:extLst>
                </a:gridCol>
                <a:gridCol w="1313200">
                  <a:extLst>
                    <a:ext uri="{9D8B030D-6E8A-4147-A177-3AD203B41FA5}">
                      <a16:colId xmlns:a16="http://schemas.microsoft.com/office/drawing/2014/main" val="2616192363"/>
                    </a:ext>
                  </a:extLst>
                </a:gridCol>
                <a:gridCol w="1319201">
                  <a:extLst>
                    <a:ext uri="{9D8B030D-6E8A-4147-A177-3AD203B41FA5}">
                      <a16:colId xmlns:a16="http://schemas.microsoft.com/office/drawing/2014/main" val="1241930288"/>
                    </a:ext>
                  </a:extLst>
                </a:gridCol>
              </a:tblGrid>
              <a:tr h="416560">
                <a:tc>
                  <a:txBody>
                    <a:bodyPr/>
                    <a:lstStyle/>
                    <a:p>
                      <a:pPr algn="l">
                        <a:buNone/>
                      </a:pPr>
                      <a:r>
                        <a:rPr lang="en-GB" sz="1100" b="1" dirty="0">
                          <a:effectLst/>
                          <a:latin typeface="Calibri" panose="020F0502020204030204" pitchFamily="34" charset="0"/>
                          <a:ea typeface="Calibri" panose="020F0502020204030204" pitchFamily="34" charset="0"/>
                          <a:cs typeface="Times New Roman" panose="02020603050405020304" pitchFamily="18" charset="0"/>
                        </a:rPr>
                        <a:t>Class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100" b="1">
                          <a:effectLst/>
                          <a:latin typeface="Calibri" panose="020F0502020204030204" pitchFamily="34" charset="0"/>
                          <a:ea typeface="Calibri" panose="020F0502020204030204" pitchFamily="34" charset="0"/>
                          <a:cs typeface="Times New Roman" panose="02020603050405020304" pitchFamily="18" charset="0"/>
                        </a:rPr>
                        <a:t>Teacher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100" b="1">
                          <a:effectLst/>
                          <a:latin typeface="Calibri" panose="020F0502020204030204" pitchFamily="34" charset="0"/>
                          <a:ea typeface="Calibri" panose="020F0502020204030204" pitchFamily="34" charset="0"/>
                          <a:cs typeface="Times New Roman" panose="02020603050405020304" pitchFamily="18" charset="0"/>
                        </a:rPr>
                        <a:t>Support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100" b="1">
                          <a:effectLst/>
                          <a:latin typeface="Calibri" panose="020F0502020204030204" pitchFamily="34" charset="0"/>
                          <a:ea typeface="Calibri" panose="020F0502020204030204" pitchFamily="34" charset="0"/>
                          <a:cs typeface="Times New Roman" panose="02020603050405020304" pitchFamily="18" charset="0"/>
                        </a:rPr>
                        <a:t>SEN &amp; Wellbeing Team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7231594"/>
                  </a:ext>
                </a:extLst>
              </a:tr>
              <a:tr h="211455">
                <a:tc>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Nursery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Miss C Crilly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dirty="0">
                          <a:effectLst/>
                          <a:latin typeface="Calibri" panose="020F0502020204030204" pitchFamily="34" charset="0"/>
                          <a:ea typeface="Calibri" panose="020F0502020204030204" pitchFamily="34" charset="0"/>
                          <a:cs typeface="Times New Roman" panose="02020603050405020304" pitchFamily="18" charset="0"/>
                        </a:rPr>
                        <a:t>Miss H Fraser (AM)</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100" dirty="0">
                          <a:effectLst/>
                          <a:latin typeface="Calibri" panose="020F0502020204030204" pitchFamily="34" charset="0"/>
                          <a:ea typeface="Calibri" panose="020F0502020204030204" pitchFamily="34" charset="0"/>
                          <a:cs typeface="Times New Roman" panose="02020603050405020304" pitchFamily="18" charset="0"/>
                        </a:rPr>
                        <a:t>Mrs S Khan (AM)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a:buNone/>
                      </a:pPr>
                      <a:r>
                        <a:rPr lang="en-GB" sz="1000" dirty="0">
                          <a:effectLst/>
                          <a:latin typeface="Calibri" panose="020F0502020204030204" pitchFamily="34" charset="0"/>
                          <a:ea typeface="Calibri" panose="020F0502020204030204" pitchFamily="34" charset="0"/>
                          <a:cs typeface="Times New Roman" panose="02020603050405020304" pitchFamily="18" charset="0"/>
                        </a:rPr>
                        <a:t>Mrs R Ahmed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072789"/>
                  </a:ext>
                </a:extLst>
              </a:tr>
              <a:tr h="0">
                <a:tc>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EYFS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dirty="0">
                          <a:effectLst/>
                          <a:latin typeface="Calibri" panose="020F0502020204030204" pitchFamily="34" charset="0"/>
                          <a:ea typeface="Calibri" panose="020F0502020204030204" pitchFamily="34" charset="0"/>
                          <a:cs typeface="Times New Roman" panose="02020603050405020304" pitchFamily="18" charset="0"/>
                        </a:rPr>
                        <a:t>Mrs V Molloy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dirty="0">
                          <a:effectLst/>
                          <a:latin typeface="Calibri" panose="020F0502020204030204" pitchFamily="34" charset="0"/>
                          <a:ea typeface="Calibri" panose="020F0502020204030204" pitchFamily="34" charset="0"/>
                          <a:cs typeface="Times New Roman" panose="02020603050405020304" pitchFamily="18" charset="0"/>
                        </a:rPr>
                        <a:t>Mrs J Begum</a:t>
                      </a:r>
                    </a:p>
                    <a:p>
                      <a:pPr algn="l">
                        <a:buNone/>
                      </a:pPr>
                      <a:r>
                        <a:rPr lang="en-GB" sz="1000" dirty="0">
                          <a:effectLst/>
                          <a:latin typeface="Calibri" panose="020F0502020204030204" pitchFamily="34" charset="0"/>
                          <a:cs typeface="Times New Roman" panose="02020603050405020304" pitchFamily="18" charset="0"/>
                        </a:rPr>
                        <a:t>Miss C Crilly (PM)</a:t>
                      </a:r>
                      <a:endParaRPr lang="en-GB" sz="1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extLst>
                  <a:ext uri="{0D108BD9-81ED-4DB2-BD59-A6C34878D82A}">
                    <a16:rowId xmlns:a16="http://schemas.microsoft.com/office/drawing/2014/main" val="1343024046"/>
                  </a:ext>
                </a:extLst>
              </a:tr>
              <a:tr h="167005">
                <a:tc>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Year 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Miss C Dunne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dirty="0">
                          <a:effectLst/>
                          <a:latin typeface="Calibri" panose="020F0502020204030204" pitchFamily="34" charset="0"/>
                          <a:ea typeface="Calibri" panose="020F0502020204030204" pitchFamily="34" charset="0"/>
                          <a:cs typeface="Times New Roman" panose="02020603050405020304" pitchFamily="18" charset="0"/>
                        </a:rPr>
                        <a:t>Miss K Collinge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027724974"/>
                  </a:ext>
                </a:extLst>
              </a:tr>
              <a:tr h="177800">
                <a:tc>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Year 2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Miss S Arshad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dirty="0">
                          <a:effectLst/>
                          <a:latin typeface="Calibri" panose="020F0502020204030204" pitchFamily="34" charset="0"/>
                          <a:ea typeface="Calibri" panose="020F0502020204030204" pitchFamily="34" charset="0"/>
                          <a:cs typeface="Times New Roman" panose="02020603050405020304" pitchFamily="18" charset="0"/>
                        </a:rPr>
                        <a:t>Mrs A Eynon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Mrs C Morton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8764614"/>
                  </a:ext>
                </a:extLst>
              </a:tr>
              <a:tr h="163195">
                <a:tc>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Year 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Miss E Dawson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Mrs A McMahon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extLst>
                  <a:ext uri="{0D108BD9-81ED-4DB2-BD59-A6C34878D82A}">
                    <a16:rowId xmlns:a16="http://schemas.microsoft.com/office/drawing/2014/main" val="1599267992"/>
                  </a:ext>
                </a:extLst>
              </a:tr>
              <a:tr h="0">
                <a:tc>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Year 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Miss K Pickering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Mrs S Ahsan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Miss S Byrne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9061653"/>
                  </a:ext>
                </a:extLst>
              </a:tr>
              <a:tr h="0">
                <a:tc>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Year 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Mr M Marren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dirty="0">
                          <a:effectLst/>
                          <a:latin typeface="Calibri" panose="020F0502020204030204" pitchFamily="34" charset="0"/>
                          <a:ea typeface="Calibri" panose="020F0502020204030204" pitchFamily="34" charset="0"/>
                          <a:cs typeface="Times New Roman" panose="02020603050405020304" pitchFamily="18" charset="0"/>
                        </a:rPr>
                        <a:t>Mrs K Hayhurst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extLst>
                  <a:ext uri="{0D108BD9-81ED-4DB2-BD59-A6C34878D82A}">
                    <a16:rowId xmlns:a16="http://schemas.microsoft.com/office/drawing/2014/main" val="3517844017"/>
                  </a:ext>
                </a:extLst>
              </a:tr>
              <a:tr h="142875">
                <a:tc>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Year 6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Mr K Simister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en-GB" sz="1000">
                          <a:effectLst/>
                          <a:latin typeface="Calibri" panose="020F0502020204030204" pitchFamily="34" charset="0"/>
                          <a:ea typeface="Calibri" panose="020F0502020204030204" pitchFamily="34" charset="0"/>
                          <a:cs typeface="Times New Roman" panose="02020603050405020304" pitchFamily="18" charset="0"/>
                        </a:rPr>
                        <a:t>Mr I Fraser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extLst>
                  <a:ext uri="{0D108BD9-81ED-4DB2-BD59-A6C34878D82A}">
                    <a16:rowId xmlns:a16="http://schemas.microsoft.com/office/drawing/2014/main" val="1797047127"/>
                  </a:ext>
                </a:extLst>
              </a:tr>
              <a:tr h="142875">
                <a:tc gridSpan="4">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Headteacher</a:t>
                      </a:r>
                      <a:r>
                        <a:rPr lang="en-GB" sz="1000">
                          <a:effectLst/>
                          <a:latin typeface="Calibri" panose="020F0502020204030204" pitchFamily="34" charset="0"/>
                          <a:ea typeface="Calibri" panose="020F0502020204030204" pitchFamily="34" charset="0"/>
                          <a:cs typeface="Times New Roman" panose="02020603050405020304" pitchFamily="18" charset="0"/>
                        </a:rPr>
                        <a:t> – Miss F Brady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16041426"/>
                  </a:ext>
                </a:extLst>
              </a:tr>
              <a:tr h="142875">
                <a:tc gridSpan="4">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Deputy Headteacher</a:t>
                      </a:r>
                      <a:r>
                        <a:rPr lang="en-GB" sz="1000">
                          <a:effectLst/>
                          <a:latin typeface="Calibri" panose="020F0502020204030204" pitchFamily="34" charset="0"/>
                          <a:ea typeface="Calibri" panose="020F0502020204030204" pitchFamily="34" charset="0"/>
                          <a:cs typeface="Times New Roman" panose="02020603050405020304" pitchFamily="18" charset="0"/>
                        </a:rPr>
                        <a:t> – Mrs A Humberstone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70147332"/>
                  </a:ext>
                </a:extLst>
              </a:tr>
              <a:tr h="142875">
                <a:tc gridSpan="4">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SENCO</a:t>
                      </a:r>
                      <a:r>
                        <a:rPr lang="en-GB" sz="1000">
                          <a:effectLst/>
                          <a:latin typeface="Calibri" panose="020F0502020204030204" pitchFamily="34" charset="0"/>
                          <a:ea typeface="Calibri" panose="020F0502020204030204" pitchFamily="34" charset="0"/>
                          <a:cs typeface="Times New Roman" panose="02020603050405020304" pitchFamily="18" charset="0"/>
                        </a:rPr>
                        <a:t> – Mrs K Jamil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42810904"/>
                  </a:ext>
                </a:extLst>
              </a:tr>
              <a:tr h="142875">
                <a:tc gridSpan="4">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School Business Manager</a:t>
                      </a:r>
                      <a:r>
                        <a:rPr lang="en-GB" sz="1000">
                          <a:effectLst/>
                          <a:latin typeface="Calibri" panose="020F0502020204030204" pitchFamily="34" charset="0"/>
                          <a:ea typeface="Calibri" panose="020F0502020204030204" pitchFamily="34" charset="0"/>
                          <a:cs typeface="Times New Roman" panose="02020603050405020304" pitchFamily="18" charset="0"/>
                        </a:rPr>
                        <a:t> – Miss L Brewer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09151769"/>
                  </a:ext>
                </a:extLst>
              </a:tr>
              <a:tr h="142875">
                <a:tc gridSpan="4">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Office Assistant</a:t>
                      </a:r>
                      <a:r>
                        <a:rPr lang="en-GB" sz="1000">
                          <a:effectLst/>
                          <a:latin typeface="Calibri" panose="020F0502020204030204" pitchFamily="34" charset="0"/>
                          <a:ea typeface="Calibri" panose="020F0502020204030204" pitchFamily="34" charset="0"/>
                          <a:cs typeface="Times New Roman" panose="02020603050405020304" pitchFamily="18" charset="0"/>
                        </a:rPr>
                        <a:t> – Mrs Z Wild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23728201"/>
                  </a:ext>
                </a:extLst>
              </a:tr>
              <a:tr h="142875">
                <a:tc gridSpan="4">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School Caretaker</a:t>
                      </a:r>
                      <a:r>
                        <a:rPr lang="en-GB" sz="1000">
                          <a:effectLst/>
                          <a:latin typeface="Calibri" panose="020F0502020204030204" pitchFamily="34" charset="0"/>
                          <a:ea typeface="Calibri" panose="020F0502020204030204" pitchFamily="34" charset="0"/>
                          <a:cs typeface="Times New Roman" panose="02020603050405020304" pitchFamily="18" charset="0"/>
                        </a:rPr>
                        <a:t> – Mr I McNeill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0056945"/>
                  </a:ext>
                </a:extLst>
              </a:tr>
              <a:tr h="142875">
                <a:tc gridSpan="4">
                  <a:txBody>
                    <a:bodyPr/>
                    <a:lstStyle/>
                    <a:p>
                      <a:pPr algn="l">
                        <a:buNone/>
                      </a:pPr>
                      <a:r>
                        <a:rPr lang="en-GB" sz="1000" b="1" dirty="0">
                          <a:effectLst/>
                          <a:latin typeface="Calibri" panose="020F0502020204030204" pitchFamily="34" charset="0"/>
                          <a:ea typeface="Calibri" panose="020F0502020204030204" pitchFamily="34" charset="0"/>
                          <a:cs typeface="Times New Roman" panose="02020603050405020304" pitchFamily="18" charset="0"/>
                        </a:rPr>
                        <a:t>School Cleaner</a:t>
                      </a:r>
                      <a:r>
                        <a:rPr lang="en-GB" sz="1000" dirty="0">
                          <a:effectLst/>
                          <a:latin typeface="Calibri" panose="020F0502020204030204" pitchFamily="34" charset="0"/>
                          <a:ea typeface="Calibri" panose="020F0502020204030204" pitchFamily="34" charset="0"/>
                          <a:cs typeface="Times New Roman" panose="02020603050405020304" pitchFamily="18" charset="0"/>
                        </a:rPr>
                        <a:t> – Mrs S Bibi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71759779"/>
                  </a:ext>
                </a:extLst>
              </a:tr>
              <a:tr h="142875">
                <a:tc gridSpan="4">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Breakfast Club</a:t>
                      </a:r>
                      <a:r>
                        <a:rPr lang="en-GB" sz="1000">
                          <a:effectLst/>
                          <a:latin typeface="Calibri" panose="020F0502020204030204" pitchFamily="34" charset="0"/>
                          <a:ea typeface="Calibri" panose="020F0502020204030204" pitchFamily="34" charset="0"/>
                          <a:cs typeface="Times New Roman" panose="02020603050405020304" pitchFamily="18" charset="0"/>
                        </a:rPr>
                        <a:t> – Miss S Byrne and Mrs C Statham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0499530"/>
                  </a:ext>
                </a:extLst>
              </a:tr>
              <a:tr h="142875">
                <a:tc gridSpan="4">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Lunchtime Supervisors</a:t>
                      </a:r>
                      <a:r>
                        <a:rPr lang="en-GB" sz="1000">
                          <a:effectLst/>
                          <a:latin typeface="Calibri" panose="020F0502020204030204" pitchFamily="34" charset="0"/>
                          <a:ea typeface="Calibri" panose="020F0502020204030204" pitchFamily="34" charset="0"/>
                          <a:cs typeface="Times New Roman" panose="02020603050405020304" pitchFamily="18" charset="0"/>
                        </a:rPr>
                        <a:t> – Mrs Jahan, Mrs R Begum, Mrs S Begum, Ms Healy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66044598"/>
                  </a:ext>
                </a:extLst>
              </a:tr>
              <a:tr h="142875">
                <a:tc gridSpan="4">
                  <a:txBody>
                    <a:bodyPr/>
                    <a:lstStyle/>
                    <a:p>
                      <a:pPr algn="l">
                        <a:buNone/>
                      </a:pPr>
                      <a:r>
                        <a:rPr lang="en-GB" sz="1000" b="1" dirty="0">
                          <a:effectLst/>
                          <a:latin typeface="Calibri" panose="020F0502020204030204" pitchFamily="34" charset="0"/>
                          <a:ea typeface="Calibri" panose="020F0502020204030204" pitchFamily="34" charset="0"/>
                          <a:cs typeface="Times New Roman" panose="02020603050405020304" pitchFamily="18" charset="0"/>
                        </a:rPr>
                        <a:t>Kitchen Staff</a:t>
                      </a:r>
                      <a:r>
                        <a:rPr lang="en-GB" sz="1000" dirty="0">
                          <a:effectLst/>
                          <a:latin typeface="Calibri" panose="020F0502020204030204" pitchFamily="34" charset="0"/>
                          <a:ea typeface="Calibri" panose="020F0502020204030204" pitchFamily="34" charset="0"/>
                          <a:cs typeface="Times New Roman" panose="02020603050405020304" pitchFamily="18" charset="0"/>
                        </a:rPr>
                        <a:t> – Mrs L Marshall, Mrs F Begum, Mrs T Jahan, Mrs S Begum, Mrs R Begum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96089666"/>
                  </a:ext>
                </a:extLst>
              </a:tr>
              <a:tr h="142875">
                <a:tc gridSpan="4">
                  <a:txBody>
                    <a:bodyPr/>
                    <a:lstStyle/>
                    <a:p>
                      <a:pPr algn="l">
                        <a:buNone/>
                      </a:pPr>
                      <a:r>
                        <a:rPr lang="en-GB" sz="1000" b="1">
                          <a:effectLst/>
                          <a:latin typeface="Calibri" panose="020F0502020204030204" pitchFamily="34" charset="0"/>
                          <a:ea typeface="Calibri" panose="020F0502020204030204" pitchFamily="34" charset="0"/>
                          <a:cs typeface="Times New Roman" panose="02020603050405020304" pitchFamily="18" charset="0"/>
                        </a:rPr>
                        <a:t>Maternity Leave</a:t>
                      </a:r>
                      <a:r>
                        <a:rPr lang="en-GB" sz="1000">
                          <a:effectLst/>
                          <a:latin typeface="Calibri" panose="020F0502020204030204" pitchFamily="34" charset="0"/>
                          <a:ea typeface="Calibri" panose="020F0502020204030204" pitchFamily="34" charset="0"/>
                          <a:cs typeface="Times New Roman" panose="02020603050405020304" pitchFamily="18" charset="0"/>
                        </a:rPr>
                        <a:t> until summer term 2026 – Mrs J Khan and Mrs Z Khan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81351976"/>
                  </a:ext>
                </a:extLst>
              </a:tr>
              <a:tr h="142875">
                <a:tc gridSpan="4">
                  <a:txBody>
                    <a:bodyPr/>
                    <a:lstStyle/>
                    <a:p>
                      <a:pPr algn="l">
                        <a:buNone/>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30494959"/>
                  </a:ext>
                </a:extLst>
              </a:tr>
            </a:tbl>
          </a:graphicData>
        </a:graphic>
      </p:graphicFrame>
      <p:pic>
        <p:nvPicPr>
          <p:cNvPr id="5" name="Picture 4">
            <a:extLst>
              <a:ext uri="{FF2B5EF4-FFF2-40B4-BE49-F238E27FC236}">
                <a16:creationId xmlns:a16="http://schemas.microsoft.com/office/drawing/2014/main" id="{FDF5DC5E-FF63-86D5-993F-721FD4B873EB}"/>
              </a:ext>
            </a:extLst>
          </p:cNvPr>
          <p:cNvPicPr>
            <a:picLocks noChangeAspect="1"/>
          </p:cNvPicPr>
          <p:nvPr/>
        </p:nvPicPr>
        <p:blipFill>
          <a:blip r:embed="rId2"/>
          <a:stretch>
            <a:fillRect/>
          </a:stretch>
        </p:blipFill>
        <p:spPr>
          <a:xfrm>
            <a:off x="676274" y="5835600"/>
            <a:ext cx="757355" cy="1009807"/>
          </a:xfrm>
          <a:prstGeom prst="rect">
            <a:avLst/>
          </a:prstGeom>
        </p:spPr>
      </p:pic>
      <p:pic>
        <p:nvPicPr>
          <p:cNvPr id="6" name="Picture 5">
            <a:extLst>
              <a:ext uri="{FF2B5EF4-FFF2-40B4-BE49-F238E27FC236}">
                <a16:creationId xmlns:a16="http://schemas.microsoft.com/office/drawing/2014/main" id="{D81F1BD3-EDB0-1178-00FA-EBDFB9DE03E9}"/>
              </a:ext>
            </a:extLst>
          </p:cNvPr>
          <p:cNvPicPr>
            <a:picLocks noChangeAspect="1"/>
          </p:cNvPicPr>
          <p:nvPr/>
        </p:nvPicPr>
        <p:blipFill>
          <a:blip r:embed="rId3"/>
          <a:srcRect b="11667"/>
          <a:stretch/>
        </p:blipFill>
        <p:spPr>
          <a:xfrm>
            <a:off x="1846040" y="5854750"/>
            <a:ext cx="893541" cy="1014804"/>
          </a:xfrm>
          <a:prstGeom prst="rect">
            <a:avLst/>
          </a:prstGeom>
        </p:spPr>
      </p:pic>
      <p:pic>
        <p:nvPicPr>
          <p:cNvPr id="7" name="Picture 6">
            <a:extLst>
              <a:ext uri="{FF2B5EF4-FFF2-40B4-BE49-F238E27FC236}">
                <a16:creationId xmlns:a16="http://schemas.microsoft.com/office/drawing/2014/main" id="{AA4FC907-D1B3-B1ED-1D83-8CB7A9083A55}"/>
              </a:ext>
            </a:extLst>
          </p:cNvPr>
          <p:cNvPicPr>
            <a:picLocks noChangeAspect="1"/>
          </p:cNvPicPr>
          <p:nvPr/>
        </p:nvPicPr>
        <p:blipFill>
          <a:blip r:embed="rId4"/>
          <a:srcRect b="12778"/>
          <a:stretch/>
        </p:blipFill>
        <p:spPr>
          <a:xfrm>
            <a:off x="3333314" y="5835601"/>
            <a:ext cx="900466" cy="1009808"/>
          </a:xfrm>
          <a:prstGeom prst="rect">
            <a:avLst/>
          </a:prstGeom>
        </p:spPr>
      </p:pic>
      <p:pic>
        <p:nvPicPr>
          <p:cNvPr id="8" name="Picture 7">
            <a:extLst>
              <a:ext uri="{FF2B5EF4-FFF2-40B4-BE49-F238E27FC236}">
                <a16:creationId xmlns:a16="http://schemas.microsoft.com/office/drawing/2014/main" id="{E588C7B4-9F50-6C5C-E678-6F749D9F5919}"/>
              </a:ext>
            </a:extLst>
          </p:cNvPr>
          <p:cNvPicPr>
            <a:picLocks noChangeAspect="1"/>
          </p:cNvPicPr>
          <p:nvPr/>
        </p:nvPicPr>
        <p:blipFill>
          <a:blip r:embed="rId5"/>
          <a:srcRect b="10000"/>
          <a:stretch/>
        </p:blipFill>
        <p:spPr>
          <a:xfrm>
            <a:off x="4863117" y="5829329"/>
            <a:ext cx="878093" cy="1016078"/>
          </a:xfrm>
          <a:prstGeom prst="rect">
            <a:avLst/>
          </a:prstGeom>
        </p:spPr>
      </p:pic>
      <p:pic>
        <p:nvPicPr>
          <p:cNvPr id="9" name="Picture 8">
            <a:extLst>
              <a:ext uri="{FF2B5EF4-FFF2-40B4-BE49-F238E27FC236}">
                <a16:creationId xmlns:a16="http://schemas.microsoft.com/office/drawing/2014/main" id="{5FA3F7B2-FBB6-283C-F8EA-EF95DCB63542}"/>
              </a:ext>
            </a:extLst>
          </p:cNvPr>
          <p:cNvPicPr>
            <a:picLocks noChangeAspect="1"/>
          </p:cNvPicPr>
          <p:nvPr/>
        </p:nvPicPr>
        <p:blipFill>
          <a:blip r:embed="rId6"/>
          <a:srcRect b="10000"/>
          <a:stretch/>
        </p:blipFill>
        <p:spPr>
          <a:xfrm>
            <a:off x="1978238" y="7059173"/>
            <a:ext cx="893541" cy="1033953"/>
          </a:xfrm>
          <a:prstGeom prst="rect">
            <a:avLst/>
          </a:prstGeom>
        </p:spPr>
      </p:pic>
      <p:pic>
        <p:nvPicPr>
          <p:cNvPr id="10" name="Picture 9">
            <a:extLst>
              <a:ext uri="{FF2B5EF4-FFF2-40B4-BE49-F238E27FC236}">
                <a16:creationId xmlns:a16="http://schemas.microsoft.com/office/drawing/2014/main" id="{95A35979-42C1-8CDA-BCC8-26AA39DC4756}"/>
              </a:ext>
            </a:extLst>
          </p:cNvPr>
          <p:cNvPicPr>
            <a:picLocks noChangeAspect="1"/>
          </p:cNvPicPr>
          <p:nvPr/>
        </p:nvPicPr>
        <p:blipFill>
          <a:blip r:embed="rId7"/>
          <a:srcRect b="10556"/>
          <a:stretch/>
        </p:blipFill>
        <p:spPr>
          <a:xfrm>
            <a:off x="3178249" y="7059173"/>
            <a:ext cx="878094" cy="1009808"/>
          </a:xfrm>
          <a:prstGeom prst="rect">
            <a:avLst/>
          </a:prstGeom>
        </p:spPr>
      </p:pic>
      <p:pic>
        <p:nvPicPr>
          <p:cNvPr id="11" name="Picture 10">
            <a:extLst>
              <a:ext uri="{FF2B5EF4-FFF2-40B4-BE49-F238E27FC236}">
                <a16:creationId xmlns:a16="http://schemas.microsoft.com/office/drawing/2014/main" id="{7DF4B228-F9E8-D4A0-B7B6-C55BBD8EEDBC}"/>
              </a:ext>
            </a:extLst>
          </p:cNvPr>
          <p:cNvPicPr>
            <a:picLocks noChangeAspect="1"/>
          </p:cNvPicPr>
          <p:nvPr/>
        </p:nvPicPr>
        <p:blipFill>
          <a:blip r:embed="rId8"/>
          <a:srcRect b="8621"/>
          <a:stretch/>
        </p:blipFill>
        <p:spPr>
          <a:xfrm>
            <a:off x="4340780" y="7061470"/>
            <a:ext cx="878094" cy="1031656"/>
          </a:xfrm>
          <a:prstGeom prst="rect">
            <a:avLst/>
          </a:prstGeom>
        </p:spPr>
      </p:pic>
      <p:sp>
        <p:nvSpPr>
          <p:cNvPr id="3" name="Slide Number Placeholder 2">
            <a:extLst>
              <a:ext uri="{FF2B5EF4-FFF2-40B4-BE49-F238E27FC236}">
                <a16:creationId xmlns:a16="http://schemas.microsoft.com/office/drawing/2014/main" id="{CABC7964-95CA-A892-6DCE-49E8143C2BDF}"/>
              </a:ext>
            </a:extLst>
          </p:cNvPr>
          <p:cNvSpPr>
            <a:spLocks noGrp="1"/>
          </p:cNvSpPr>
          <p:nvPr>
            <p:ph type="sldNum" sz="quarter" idx="12"/>
          </p:nvPr>
        </p:nvSpPr>
        <p:spPr/>
        <p:txBody>
          <a:bodyPr/>
          <a:lstStyle/>
          <a:p>
            <a:fld id="{762EE79F-0A75-4031-87FF-9107E81F6B89}" type="slidenum">
              <a:rPr lang="en-GB" smtClean="0"/>
              <a:t>5</a:t>
            </a:fld>
            <a:endParaRPr lang="en-GB"/>
          </a:p>
        </p:txBody>
      </p:sp>
    </p:spTree>
    <p:extLst>
      <p:ext uri="{BB962C8B-B14F-4D97-AF65-F5344CB8AC3E}">
        <p14:creationId xmlns:p14="http://schemas.microsoft.com/office/powerpoint/2010/main" val="680449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7560E-9637-6FD8-2A4A-7B3BE740D0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58E4FB-0D12-BF5E-34AA-F81B5B687003}"/>
              </a:ext>
            </a:extLst>
          </p:cNvPr>
          <p:cNvSpPr txBox="1"/>
          <p:nvPr/>
        </p:nvSpPr>
        <p:spPr>
          <a:xfrm>
            <a:off x="365891" y="200003"/>
            <a:ext cx="5572125" cy="5647700"/>
          </a:xfrm>
          <a:prstGeom prst="rect">
            <a:avLst/>
          </a:prstGeom>
          <a:noFill/>
        </p:spPr>
        <p:txBody>
          <a:bodyPr wrap="square" rtlCol="0">
            <a:spAutoFit/>
          </a:bodyPr>
          <a:lstStyle/>
          <a:p>
            <a:pPr algn="ctr">
              <a:buNone/>
            </a:pPr>
            <a:r>
              <a:rPr lang="en-US" sz="1600" b="1" dirty="0">
                <a:solidFill>
                  <a:srgbClr val="000000"/>
                </a:solidFill>
                <a:effectLst/>
                <a:ea typeface="Times New Roman" panose="02020603050405020304" pitchFamily="18" charset="0"/>
              </a:rPr>
              <a:t>Our School Vision, Aims and Values</a:t>
            </a:r>
            <a:endParaRPr lang="en-US" sz="1600" b="1" dirty="0">
              <a:solidFill>
                <a:srgbClr val="000000"/>
              </a:solidFill>
              <a:ea typeface="Times New Roman" panose="02020603050405020304" pitchFamily="18" charset="0"/>
            </a:endParaRPr>
          </a:p>
          <a:p>
            <a:pPr algn="ctr" fontAlgn="base"/>
            <a:r>
              <a:rPr lang="en-GB" sz="1100" b="1" dirty="0"/>
              <a:t>Vision: “We love because he first loved us.” – 1 John 4:19</a:t>
            </a:r>
            <a:endParaRPr lang="en-GB" sz="1100" dirty="0"/>
          </a:p>
          <a:p>
            <a:pPr algn="ctr" fontAlgn="base"/>
            <a:r>
              <a:rPr lang="en-GB" sz="900" dirty="0"/>
              <a:t>We are a safe, loving, supportive, Christian family which values each child’s individuality and uniqueness created in the image of God. We nurture the talents given by God to inspire pupils to achieve and succeed, and foster a sense of awe and wonder of God’s world:</a:t>
            </a:r>
          </a:p>
          <a:p>
            <a:pPr algn="ctr" fontAlgn="base"/>
            <a:r>
              <a:rPr lang="en-GB" sz="900" dirty="0"/>
              <a:t>Form foundations of lifelong faith through Gospel values and sincere, meaningful prayer.</a:t>
            </a:r>
          </a:p>
          <a:p>
            <a:pPr algn="ctr" fontAlgn="base"/>
            <a:r>
              <a:rPr lang="en-GB" sz="900" dirty="0"/>
              <a:t>Guide Pupils to determine their own personal moral values, and a respect and understanding of other races, religions and ways of life.</a:t>
            </a:r>
          </a:p>
          <a:p>
            <a:pPr algn="ctr" fontAlgn="base"/>
            <a:r>
              <a:rPr lang="en-GB" sz="900" dirty="0"/>
              <a:t>Develop future citizens who cherish the world in which they live and their responsibilities within it.</a:t>
            </a:r>
          </a:p>
          <a:p>
            <a:pPr algn="ctr" fontAlgn="base"/>
            <a:r>
              <a:rPr lang="en-GB" sz="900" dirty="0"/>
              <a:t>A curriculum which has a breadth of experience and equality of opportunity for all.</a:t>
            </a:r>
            <a:endParaRPr lang="en-GB" sz="900" dirty="0">
              <a:effectLst/>
              <a:ea typeface="Times New Roman" panose="02020603050405020304" pitchFamily="18" charset="0"/>
            </a:endParaRPr>
          </a:p>
          <a:p>
            <a:pPr>
              <a:buNone/>
            </a:pPr>
            <a:r>
              <a:rPr lang="en-US" sz="1000" b="1" dirty="0">
                <a:solidFill>
                  <a:srgbClr val="000000"/>
                </a:solidFill>
                <a:effectLst/>
                <a:ea typeface="Times New Roman" panose="02020603050405020304" pitchFamily="18" charset="0"/>
              </a:rPr>
              <a:t>Aims</a:t>
            </a:r>
            <a:endParaRPr lang="en-GB" sz="900" dirty="0">
              <a:effectLst/>
              <a:ea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900" dirty="0">
                <a:solidFill>
                  <a:srgbClr val="000000"/>
                </a:solidFill>
                <a:effectLst/>
                <a:ea typeface="Times New Roman" panose="02020603050405020304" pitchFamily="18" charset="0"/>
              </a:rPr>
              <a:t>To create a safe, caring, supportive, stimulating and Christian ethos and environment in which individuals can develop;</a:t>
            </a:r>
          </a:p>
          <a:p>
            <a:pPr marL="342900" lvl="0" indent="-342900" algn="just">
              <a:buSzPts val="1000"/>
              <a:buFont typeface="Symbol" panose="05050102010706020507" pitchFamily="18" charset="2"/>
              <a:buChar char=""/>
              <a:tabLst>
                <a:tab pos="457200" algn="l"/>
              </a:tabLst>
            </a:pPr>
            <a:r>
              <a:rPr lang="en-GB" sz="900" dirty="0">
                <a:solidFill>
                  <a:srgbClr val="000000"/>
                </a:solidFill>
                <a:effectLst/>
                <a:ea typeface="Times New Roman" panose="02020603050405020304" pitchFamily="18" charset="0"/>
              </a:rPr>
              <a:t>To value each child as an individual;</a:t>
            </a:r>
          </a:p>
          <a:p>
            <a:pPr marL="342900" lvl="0" indent="-342900" algn="just">
              <a:buSzPts val="1000"/>
              <a:buFont typeface="Symbol" panose="05050102010706020507" pitchFamily="18" charset="2"/>
              <a:buChar char=""/>
              <a:tabLst>
                <a:tab pos="457200" algn="l"/>
              </a:tabLst>
            </a:pPr>
            <a:r>
              <a:rPr lang="en-GB" sz="900" dirty="0">
                <a:solidFill>
                  <a:srgbClr val="000000"/>
                </a:solidFill>
                <a:effectLst/>
                <a:ea typeface="Times New Roman" panose="02020603050405020304" pitchFamily="18" charset="0"/>
              </a:rPr>
              <a:t>To challenge and excite each child to reach their full potential;</a:t>
            </a:r>
          </a:p>
          <a:p>
            <a:pPr marL="342900" lvl="0" indent="-342900" algn="just">
              <a:buSzPts val="1000"/>
              <a:buFont typeface="Symbol" panose="05050102010706020507" pitchFamily="18" charset="2"/>
              <a:buChar char=""/>
              <a:tabLst>
                <a:tab pos="457200" algn="l"/>
              </a:tabLst>
            </a:pPr>
            <a:r>
              <a:rPr lang="en-GB" sz="900" dirty="0">
                <a:solidFill>
                  <a:srgbClr val="000000"/>
                </a:solidFill>
                <a:effectLst/>
                <a:ea typeface="Times New Roman" panose="02020603050405020304" pitchFamily="18" charset="0"/>
              </a:rPr>
              <a:t>To encourage a love for and an enjoyment of learning;</a:t>
            </a:r>
          </a:p>
          <a:p>
            <a:pPr marL="342900" lvl="0" indent="-342900" algn="just">
              <a:buSzPts val="1000"/>
              <a:buFont typeface="Symbol" panose="05050102010706020507" pitchFamily="18" charset="2"/>
              <a:buChar char=""/>
              <a:tabLst>
                <a:tab pos="457200" algn="l"/>
              </a:tabLst>
            </a:pPr>
            <a:r>
              <a:rPr lang="en-GB" sz="900" dirty="0">
                <a:solidFill>
                  <a:srgbClr val="000000"/>
                </a:solidFill>
                <a:effectLst/>
                <a:ea typeface="Times New Roman" panose="02020603050405020304" pitchFamily="18" charset="0"/>
              </a:rPr>
              <a:t>To help children acquire knowledge, skills and understanding relevant to adult life and employment in a changing world;</a:t>
            </a:r>
          </a:p>
          <a:p>
            <a:pPr marL="342900" lvl="0" indent="-342900" algn="just">
              <a:buSzPts val="1000"/>
              <a:buFont typeface="Symbol" panose="05050102010706020507" pitchFamily="18" charset="2"/>
              <a:buChar char=""/>
              <a:tabLst>
                <a:tab pos="457200" algn="l"/>
              </a:tabLst>
            </a:pPr>
            <a:r>
              <a:rPr lang="en-GB" sz="900" dirty="0">
                <a:solidFill>
                  <a:srgbClr val="000000"/>
                </a:solidFill>
                <a:effectLst/>
                <a:ea typeface="Times New Roman" panose="02020603050405020304" pitchFamily="18" charset="0"/>
              </a:rPr>
              <a:t>To help children develop personal moral values, respect for religious values and an understanding of other races, religions and ways of life;</a:t>
            </a:r>
          </a:p>
          <a:p>
            <a:pPr marL="342900" lvl="0" indent="-342900" algn="just">
              <a:buSzPts val="1000"/>
              <a:buFont typeface="Symbol" panose="05050102010706020507" pitchFamily="18" charset="2"/>
              <a:buChar char=""/>
              <a:tabLst>
                <a:tab pos="457200" algn="l"/>
              </a:tabLst>
            </a:pPr>
            <a:r>
              <a:rPr lang="en-GB" sz="900" dirty="0">
                <a:solidFill>
                  <a:srgbClr val="000000"/>
                </a:solidFill>
                <a:effectLst/>
                <a:ea typeface="Times New Roman" panose="02020603050405020304" pitchFamily="18" charset="0"/>
              </a:rPr>
              <a:t>To help children understand the world in which they live and their responsibilities within it;</a:t>
            </a:r>
          </a:p>
          <a:p>
            <a:pPr marL="342900" lvl="0" indent="-342900" algn="just">
              <a:buSzPts val="1000"/>
              <a:buFont typeface="Symbol" panose="05050102010706020507" pitchFamily="18" charset="2"/>
              <a:buChar char=""/>
              <a:tabLst>
                <a:tab pos="457200" algn="l"/>
              </a:tabLst>
            </a:pPr>
            <a:r>
              <a:rPr lang="en-GB" sz="900" dirty="0">
                <a:solidFill>
                  <a:srgbClr val="000000"/>
                </a:solidFill>
                <a:effectLst/>
                <a:ea typeface="Times New Roman" panose="02020603050405020304" pitchFamily="18" charset="0"/>
              </a:rPr>
              <a:t>To develop a sense of awe and wonder;</a:t>
            </a:r>
          </a:p>
          <a:p>
            <a:pPr marL="342900" lvl="0" indent="-342900" algn="just">
              <a:buSzPts val="1000"/>
              <a:buFont typeface="Symbol" panose="05050102010706020507" pitchFamily="18" charset="2"/>
              <a:buChar char=""/>
              <a:tabLst>
                <a:tab pos="457200" algn="l"/>
              </a:tabLst>
            </a:pPr>
            <a:r>
              <a:rPr lang="en-GB" sz="900" dirty="0">
                <a:solidFill>
                  <a:srgbClr val="000000"/>
                </a:solidFill>
                <a:effectLst/>
                <a:ea typeface="Times New Roman" panose="02020603050405020304" pitchFamily="18" charset="0"/>
              </a:rPr>
              <a:t>To ensure the curriculum offers a breadth of experience and equality of opportunity for all children.</a:t>
            </a:r>
          </a:p>
          <a:p>
            <a:pPr algn="just">
              <a:buNone/>
            </a:pPr>
            <a:r>
              <a:rPr lang="en-US" sz="900" b="1" dirty="0">
                <a:solidFill>
                  <a:srgbClr val="000000"/>
                </a:solidFill>
                <a:effectLst/>
                <a:ea typeface="Times New Roman" panose="02020603050405020304" pitchFamily="18" charset="0"/>
              </a:rPr>
              <a:t>Values</a:t>
            </a:r>
            <a:endParaRPr lang="en-GB" sz="900" dirty="0">
              <a:effectLst/>
              <a:ea typeface="Times New Roman" panose="02020603050405020304" pitchFamily="18" charset="0"/>
            </a:endParaRPr>
          </a:p>
          <a:p>
            <a:pPr marL="228600" algn="just">
              <a:buNone/>
            </a:pPr>
            <a:r>
              <a:rPr lang="en-US" sz="900" dirty="0">
                <a:solidFill>
                  <a:srgbClr val="000000"/>
                </a:solidFill>
                <a:effectLst/>
                <a:ea typeface="Times New Roman" panose="02020603050405020304" pitchFamily="18" charset="0"/>
              </a:rPr>
              <a:t>Whilst our school seeks to reflect many Christian values, the following seven have been chosen as our 'Core Values'.  We believe that an understanding of these values, and integration of them into school life, will help to equip our children as they forge relationships within our school community, the local community within Haslingden and society as a whole.   Our core values are:</a:t>
            </a:r>
            <a:endParaRPr lang="en-GB" sz="900" dirty="0">
              <a:effectLst/>
              <a:ea typeface="Times New Roman" panose="02020603050405020304" pitchFamily="18" charset="0"/>
            </a:endParaRPr>
          </a:p>
          <a:p>
            <a:pPr marL="457200" algn="just">
              <a:buNone/>
            </a:pPr>
            <a:r>
              <a:rPr lang="en-US" sz="900" b="1" dirty="0">
                <a:solidFill>
                  <a:srgbClr val="000000"/>
                </a:solidFill>
                <a:effectLst/>
                <a:ea typeface="Times New Roman" panose="02020603050405020304" pitchFamily="18" charset="0"/>
              </a:rPr>
              <a:t>Endurance:  </a:t>
            </a:r>
            <a:r>
              <a:rPr lang="en-US" sz="900" dirty="0" err="1">
                <a:solidFill>
                  <a:srgbClr val="000000"/>
                </a:solidFill>
                <a:effectLst/>
                <a:ea typeface="Times New Roman" panose="02020603050405020304" pitchFamily="18" charset="0"/>
              </a:rPr>
              <a:t>Recognising</a:t>
            </a:r>
            <a:r>
              <a:rPr lang="en-US" sz="900" dirty="0">
                <a:solidFill>
                  <a:srgbClr val="000000"/>
                </a:solidFill>
                <a:effectLst/>
                <a:ea typeface="Times New Roman" panose="02020603050405020304" pitchFamily="18" charset="0"/>
              </a:rPr>
              <a:t> that life is sometimes difficult and that it is important not to give up in the face of adversity.</a:t>
            </a:r>
            <a:endParaRPr lang="en-GB" sz="900" dirty="0">
              <a:effectLst/>
              <a:ea typeface="Times New Roman" panose="02020603050405020304" pitchFamily="18" charset="0"/>
            </a:endParaRPr>
          </a:p>
          <a:p>
            <a:pPr marL="457200" algn="just">
              <a:buNone/>
            </a:pPr>
            <a:r>
              <a:rPr lang="en-US" sz="900" b="1" dirty="0">
                <a:solidFill>
                  <a:srgbClr val="000000"/>
                </a:solidFill>
                <a:effectLst/>
                <a:ea typeface="Times New Roman" panose="02020603050405020304" pitchFamily="18" charset="0"/>
              </a:rPr>
              <a:t>Forgiveness:  </a:t>
            </a:r>
            <a:r>
              <a:rPr lang="en-US" sz="900" dirty="0">
                <a:solidFill>
                  <a:srgbClr val="000000"/>
                </a:solidFill>
                <a:effectLst/>
                <a:ea typeface="Times New Roman" panose="02020603050405020304" pitchFamily="18" charset="0"/>
              </a:rPr>
              <a:t>Understanding that forgiveness can be given and received, but that it must be genuine and from the heart.</a:t>
            </a:r>
            <a:endParaRPr lang="en-GB" sz="900" dirty="0">
              <a:effectLst/>
              <a:ea typeface="Times New Roman" panose="02020603050405020304" pitchFamily="18" charset="0"/>
            </a:endParaRPr>
          </a:p>
          <a:p>
            <a:pPr marL="457200" algn="just">
              <a:buNone/>
            </a:pPr>
            <a:r>
              <a:rPr lang="en-US" sz="900" b="1" dirty="0">
                <a:solidFill>
                  <a:srgbClr val="000000"/>
                </a:solidFill>
                <a:effectLst/>
                <a:ea typeface="Times New Roman" panose="02020603050405020304" pitchFamily="18" charset="0"/>
              </a:rPr>
              <a:t>Friendship:  </a:t>
            </a:r>
            <a:r>
              <a:rPr lang="en-US" sz="900" dirty="0">
                <a:solidFill>
                  <a:srgbClr val="000000"/>
                </a:solidFill>
                <a:effectLst/>
                <a:ea typeface="Times New Roman" panose="02020603050405020304" pitchFamily="18" charset="0"/>
              </a:rPr>
              <a:t>Knowing that true friendship breaks down barriers between people and enables everyone to grow as an individual.</a:t>
            </a:r>
            <a:endParaRPr lang="en-GB" sz="900" dirty="0">
              <a:effectLst/>
              <a:ea typeface="Times New Roman" panose="02020603050405020304" pitchFamily="18" charset="0"/>
            </a:endParaRPr>
          </a:p>
          <a:p>
            <a:pPr marL="457200" algn="just">
              <a:buNone/>
            </a:pPr>
            <a:r>
              <a:rPr lang="en-US" sz="900" b="1" dirty="0">
                <a:solidFill>
                  <a:srgbClr val="000000"/>
                </a:solidFill>
                <a:effectLst/>
                <a:ea typeface="Times New Roman" panose="02020603050405020304" pitchFamily="18" charset="0"/>
              </a:rPr>
              <a:t>Koinonia:  </a:t>
            </a:r>
            <a:r>
              <a:rPr lang="en-US" sz="900" dirty="0">
                <a:solidFill>
                  <a:srgbClr val="000000"/>
                </a:solidFill>
                <a:effectLst/>
                <a:ea typeface="Times New Roman" panose="02020603050405020304" pitchFamily="18" charset="0"/>
              </a:rPr>
              <a:t>'Koinonia' means 'that which is in common'. It can be translated as 'fellowship' or 'community'. It encompasses the concept of interdependence: all within our school are needed and valued and each person is important to the whole community. </a:t>
            </a:r>
            <a:endParaRPr lang="en-GB" sz="900" dirty="0">
              <a:effectLst/>
              <a:ea typeface="Times New Roman" panose="02020603050405020304" pitchFamily="18" charset="0"/>
            </a:endParaRPr>
          </a:p>
          <a:p>
            <a:pPr marL="457200" algn="just">
              <a:buNone/>
            </a:pPr>
            <a:r>
              <a:rPr lang="en-US" sz="900" b="1" dirty="0">
                <a:solidFill>
                  <a:srgbClr val="000000"/>
                </a:solidFill>
                <a:effectLst/>
                <a:ea typeface="Times New Roman" panose="02020603050405020304" pitchFamily="18" charset="0"/>
              </a:rPr>
              <a:t>Peace:  </a:t>
            </a:r>
            <a:r>
              <a:rPr lang="en-US" sz="900" dirty="0">
                <a:solidFill>
                  <a:srgbClr val="000000"/>
                </a:solidFill>
                <a:effectLst/>
                <a:ea typeface="Times New Roman" panose="02020603050405020304" pitchFamily="18" charset="0"/>
              </a:rPr>
              <a:t>Working towards people living in harmony with themselves, with others, with God and creation.</a:t>
            </a:r>
            <a:endParaRPr lang="en-GB" sz="900" dirty="0">
              <a:effectLst/>
              <a:ea typeface="Times New Roman" panose="02020603050405020304" pitchFamily="18" charset="0"/>
            </a:endParaRPr>
          </a:p>
          <a:p>
            <a:pPr marL="457200"/>
            <a:r>
              <a:rPr lang="en-US" sz="900" b="1" dirty="0">
                <a:solidFill>
                  <a:srgbClr val="000000"/>
                </a:solidFill>
                <a:effectLst/>
              </a:rPr>
              <a:t>Thankfulness:  </a:t>
            </a:r>
            <a:r>
              <a:rPr lang="en-US" sz="900" b="0" dirty="0">
                <a:solidFill>
                  <a:srgbClr val="000000"/>
                </a:solidFill>
                <a:effectLst/>
              </a:rPr>
              <a:t>Seeing the world as God's creation and being thankful for it as a gift not a right.</a:t>
            </a:r>
            <a:endParaRPr lang="en-GB" sz="900" b="1" dirty="0">
              <a:solidFill>
                <a:srgbClr val="330099"/>
              </a:solidFill>
              <a:effectLst/>
            </a:endParaRPr>
          </a:p>
        </p:txBody>
      </p:sp>
      <p:sp>
        <p:nvSpPr>
          <p:cNvPr id="3" name="Slide Number Placeholder 2">
            <a:extLst>
              <a:ext uri="{FF2B5EF4-FFF2-40B4-BE49-F238E27FC236}">
                <a16:creationId xmlns:a16="http://schemas.microsoft.com/office/drawing/2014/main" id="{260389FA-9BE4-16DC-2AE5-A7E5237A64FB}"/>
              </a:ext>
            </a:extLst>
          </p:cNvPr>
          <p:cNvSpPr>
            <a:spLocks noGrp="1"/>
          </p:cNvSpPr>
          <p:nvPr>
            <p:ph type="sldNum" sz="quarter" idx="12"/>
          </p:nvPr>
        </p:nvSpPr>
        <p:spPr/>
        <p:txBody>
          <a:bodyPr/>
          <a:lstStyle/>
          <a:p>
            <a:fld id="{762EE79F-0A75-4031-87FF-9107E81F6B89}" type="slidenum">
              <a:rPr lang="en-GB" smtClean="0"/>
              <a:t>6</a:t>
            </a:fld>
            <a:endParaRPr lang="en-GB"/>
          </a:p>
        </p:txBody>
      </p:sp>
      <p:pic>
        <p:nvPicPr>
          <p:cNvPr id="5" name="Picture 4">
            <a:extLst>
              <a:ext uri="{FF2B5EF4-FFF2-40B4-BE49-F238E27FC236}">
                <a16:creationId xmlns:a16="http://schemas.microsoft.com/office/drawing/2014/main" id="{ADC6A56E-0F95-348E-3BD3-CA906BDD59D4}"/>
              </a:ext>
            </a:extLst>
          </p:cNvPr>
          <p:cNvPicPr>
            <a:picLocks noChangeAspect="1"/>
          </p:cNvPicPr>
          <p:nvPr/>
        </p:nvPicPr>
        <p:blipFill>
          <a:blip r:embed="rId2"/>
          <a:stretch>
            <a:fillRect/>
          </a:stretch>
        </p:blipFill>
        <p:spPr>
          <a:xfrm>
            <a:off x="2042385" y="6043707"/>
            <a:ext cx="2219136" cy="2219136"/>
          </a:xfrm>
          <a:prstGeom prst="rect">
            <a:avLst/>
          </a:prstGeom>
        </p:spPr>
      </p:pic>
    </p:spTree>
    <p:extLst>
      <p:ext uri="{BB962C8B-B14F-4D97-AF65-F5344CB8AC3E}">
        <p14:creationId xmlns:p14="http://schemas.microsoft.com/office/powerpoint/2010/main" val="3789775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252FB-9C7B-1BF7-648A-DD57F729D5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5B8460-40E8-FF06-95F2-3152EC17E66F}"/>
              </a:ext>
            </a:extLst>
          </p:cNvPr>
          <p:cNvSpPr txBox="1"/>
          <p:nvPr/>
        </p:nvSpPr>
        <p:spPr>
          <a:xfrm>
            <a:off x="666750" y="533400"/>
            <a:ext cx="5600699" cy="5232202"/>
          </a:xfrm>
          <a:prstGeom prst="rect">
            <a:avLst/>
          </a:prstGeom>
          <a:noFill/>
        </p:spPr>
        <p:txBody>
          <a:bodyPr wrap="square" rtlCol="0">
            <a:spAutoFit/>
          </a:bodyPr>
          <a:lstStyle/>
          <a:p>
            <a:pPr algn="ctr"/>
            <a:r>
              <a:rPr lang="en-GB" sz="1600" b="1" dirty="0"/>
              <a:t>The School Day</a:t>
            </a:r>
          </a:p>
          <a:p>
            <a:pPr algn="ctr"/>
            <a:endParaRPr lang="en-GB" sz="1600" b="1" dirty="0"/>
          </a:p>
          <a:p>
            <a:r>
              <a:rPr lang="en-GB" sz="1000" dirty="0"/>
              <a:t>The school doors open at </a:t>
            </a:r>
            <a:r>
              <a:rPr lang="en-GB" sz="1000" b="1" dirty="0"/>
              <a:t>8:45am</a:t>
            </a:r>
            <a:r>
              <a:rPr lang="en-GB" sz="1000" dirty="0"/>
              <a:t> so that children can come into school and settle down prior to the start of the school day. </a:t>
            </a:r>
          </a:p>
          <a:p>
            <a:r>
              <a:rPr lang="en-GB" sz="1000" dirty="0"/>
              <a:t>The school day starts promptly at 8:50am</a:t>
            </a:r>
          </a:p>
          <a:p>
            <a:r>
              <a:rPr lang="en-GB" sz="1000" dirty="0"/>
              <a:t>Worship takes place at 9:00am each day</a:t>
            </a:r>
          </a:p>
          <a:p>
            <a:r>
              <a:rPr lang="en-GB" sz="1000" dirty="0"/>
              <a:t>Early Years have continuous access to the outdoor curriculum</a:t>
            </a:r>
          </a:p>
          <a:p>
            <a:r>
              <a:rPr lang="en-GB" sz="1000" dirty="0"/>
              <a:t>KS1 morning playtime: 10:45-11:00am</a:t>
            </a:r>
          </a:p>
          <a:p>
            <a:r>
              <a:rPr lang="en-GB" sz="1000" dirty="0"/>
              <a:t>Lower KS2 morning playtime 10.30-10.45am</a:t>
            </a:r>
          </a:p>
          <a:p>
            <a:r>
              <a:rPr lang="en-GB" sz="1000" dirty="0"/>
              <a:t>Upper KS2 morning playtime: 10:45-11:00am</a:t>
            </a:r>
          </a:p>
          <a:p>
            <a:r>
              <a:rPr lang="en-GB" sz="1000" dirty="0"/>
              <a:t>Lunch break: 12noon-13:00pm</a:t>
            </a:r>
          </a:p>
          <a:p>
            <a:r>
              <a:rPr lang="en-GB" sz="1000" dirty="0"/>
              <a:t>Infant afternoon playtime: 14:00-14:15pm</a:t>
            </a:r>
          </a:p>
          <a:p>
            <a:r>
              <a:rPr lang="en-GB" sz="1000" dirty="0"/>
              <a:t>School closes at </a:t>
            </a:r>
            <a:r>
              <a:rPr lang="en-GB" sz="1000" b="1" dirty="0"/>
              <a:t>15:20pm </a:t>
            </a:r>
          </a:p>
          <a:p>
            <a:r>
              <a:rPr lang="en-GB" sz="1000" dirty="0"/>
              <a:t>Your child must be dropped off and collected by an adult 16+ years old, only adults named on the collection record for the individual child will be allowed to collect your child. Only Year 5&amp;6 are allowed to walk home without an adult – with signed permission from home. </a:t>
            </a:r>
          </a:p>
          <a:p>
            <a:endParaRPr lang="en-GB" sz="1600" dirty="0"/>
          </a:p>
          <a:p>
            <a:pPr algn="ctr"/>
            <a:r>
              <a:rPr lang="en-GB" sz="1600" b="1" dirty="0"/>
              <a:t>Attendance and Punctuality</a:t>
            </a:r>
            <a:endParaRPr lang="en-GB" sz="1400" b="1" dirty="0"/>
          </a:p>
          <a:p>
            <a:r>
              <a:rPr lang="en-GB" sz="1000" dirty="0"/>
              <a:t>A good level of attendance is expected from all children at St. James’, as any time off school results in children missing a valuable part of their education.  The school operates a First Day Response system whereby parents are expected to phone the school on the first day of absence.  Where the school has not been notified by 9:30am, office staff will contact parents to establish the reason for absence.</a:t>
            </a:r>
          </a:p>
          <a:p>
            <a:endParaRPr lang="en-GB" sz="1000" dirty="0"/>
          </a:p>
          <a:p>
            <a:r>
              <a:rPr lang="en-GB" sz="1000" dirty="0"/>
              <a:t>There are a range of incentive schemes used in school to reward good attendance.  Whilst we encourage all children to be in school for 8:50am, we understand that sometimes unexpected events occur which result in children being late for school.  We would much rather that your children came into school late than not at all!</a:t>
            </a:r>
          </a:p>
          <a:p>
            <a:endParaRPr lang="en-GB" sz="1000" dirty="0"/>
          </a:p>
          <a:p>
            <a:r>
              <a:rPr lang="en-GB" sz="1000" dirty="0"/>
              <a:t>All dentist and doctors appointments should be made out of school hours where possible, however if your child has an unavoidable appointment, a copy of the appointment letter should be provided to school.</a:t>
            </a:r>
          </a:p>
        </p:txBody>
      </p:sp>
      <p:pic>
        <p:nvPicPr>
          <p:cNvPr id="3" name="Picture 2">
            <a:extLst>
              <a:ext uri="{FF2B5EF4-FFF2-40B4-BE49-F238E27FC236}">
                <a16:creationId xmlns:a16="http://schemas.microsoft.com/office/drawing/2014/main" id="{7AD934A7-21D6-8AE3-28BA-AFC5F7A00A0F}"/>
              </a:ext>
            </a:extLst>
          </p:cNvPr>
          <p:cNvPicPr>
            <a:picLocks noChangeAspect="1"/>
          </p:cNvPicPr>
          <p:nvPr/>
        </p:nvPicPr>
        <p:blipFill>
          <a:blip r:embed="rId2"/>
          <a:stretch>
            <a:fillRect/>
          </a:stretch>
        </p:blipFill>
        <p:spPr>
          <a:xfrm>
            <a:off x="1643062" y="5972175"/>
            <a:ext cx="3571875" cy="2381250"/>
          </a:xfrm>
          <a:prstGeom prst="rect">
            <a:avLst/>
          </a:prstGeom>
        </p:spPr>
      </p:pic>
      <p:sp>
        <p:nvSpPr>
          <p:cNvPr id="4" name="Slide Number Placeholder 3">
            <a:extLst>
              <a:ext uri="{FF2B5EF4-FFF2-40B4-BE49-F238E27FC236}">
                <a16:creationId xmlns:a16="http://schemas.microsoft.com/office/drawing/2014/main" id="{0933FD66-A6E4-CEB0-8269-1BCFBA60EF25}"/>
              </a:ext>
            </a:extLst>
          </p:cNvPr>
          <p:cNvSpPr>
            <a:spLocks noGrp="1"/>
          </p:cNvSpPr>
          <p:nvPr>
            <p:ph type="sldNum" sz="quarter" idx="12"/>
          </p:nvPr>
        </p:nvSpPr>
        <p:spPr/>
        <p:txBody>
          <a:bodyPr/>
          <a:lstStyle/>
          <a:p>
            <a:fld id="{762EE79F-0A75-4031-87FF-9107E81F6B89}" type="slidenum">
              <a:rPr lang="en-GB" smtClean="0"/>
              <a:t>7</a:t>
            </a:fld>
            <a:endParaRPr lang="en-GB"/>
          </a:p>
        </p:txBody>
      </p:sp>
    </p:spTree>
    <p:extLst>
      <p:ext uri="{BB962C8B-B14F-4D97-AF65-F5344CB8AC3E}">
        <p14:creationId xmlns:p14="http://schemas.microsoft.com/office/powerpoint/2010/main" val="1978002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7063A-3155-A7D2-653C-8A4206D664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29FAC5-0DC4-B451-FA8A-E0BC4EFF226A}"/>
              </a:ext>
            </a:extLst>
          </p:cNvPr>
          <p:cNvSpPr txBox="1"/>
          <p:nvPr/>
        </p:nvSpPr>
        <p:spPr>
          <a:xfrm>
            <a:off x="752475" y="523875"/>
            <a:ext cx="5419725" cy="4308872"/>
          </a:xfrm>
          <a:prstGeom prst="rect">
            <a:avLst/>
          </a:prstGeom>
          <a:noFill/>
        </p:spPr>
        <p:txBody>
          <a:bodyPr wrap="square" rtlCol="0">
            <a:spAutoFit/>
          </a:bodyPr>
          <a:lstStyle/>
          <a:p>
            <a:pPr algn="ctr"/>
            <a:r>
              <a:rPr lang="en-GB" sz="1600" b="1" dirty="0"/>
              <a:t>Breakfast and After School Extra Curricular Activities</a:t>
            </a:r>
          </a:p>
          <a:p>
            <a:pPr algn="ctr"/>
            <a:endParaRPr lang="en-GB" sz="1600" b="1" dirty="0"/>
          </a:p>
          <a:p>
            <a:pPr algn="ctr"/>
            <a:r>
              <a:rPr lang="en-GB" sz="1100" dirty="0"/>
              <a:t>A school staff led breakfast club operates daily from 8am for the token fee of £1.50 per child.</a:t>
            </a:r>
          </a:p>
          <a:p>
            <a:pPr algn="ctr"/>
            <a:endParaRPr lang="en-GB" sz="1100" dirty="0"/>
          </a:p>
          <a:p>
            <a:pPr algn="ctr"/>
            <a:r>
              <a:rPr lang="en-GB" sz="1100" dirty="0"/>
              <a:t>Children must arrive at breakfast club by 8.20 am to allow time for food prior to playing out. A selection of toast, cereals, jams and drinks are available. Booking is not required but it can be useful to let the office know should you require a regular place. </a:t>
            </a:r>
          </a:p>
          <a:p>
            <a:pPr algn="ctr"/>
            <a:endParaRPr lang="en-GB" sz="1100" dirty="0"/>
          </a:p>
          <a:p>
            <a:pPr algn="ctr"/>
            <a:r>
              <a:rPr lang="en-GB" sz="1100" dirty="0"/>
              <a:t>A program of after school activities runs daily for individual Key stages/Year groups. Some are hosted by Rossendale Leisure Trust or independent sports coaches, others are led by school staff. Such sessions are free of charge and places are allocated on a first come first served  </a:t>
            </a:r>
          </a:p>
          <a:p>
            <a:pPr algn="ctr"/>
            <a:endParaRPr lang="en-GB" sz="1100" dirty="0"/>
          </a:p>
          <a:p>
            <a:pPr algn="ctr"/>
            <a:r>
              <a:rPr lang="en-GB" sz="1100" dirty="0"/>
              <a:t>After school activity clubs finish at 16.20 and change every half term meaning all age groups have an opportunity to explore extracurricular activities that may include baking, gymnastics, music, origami or gardening. </a:t>
            </a:r>
          </a:p>
          <a:p>
            <a:pPr algn="ctr"/>
            <a:endParaRPr lang="en-GB" sz="1100" dirty="0"/>
          </a:p>
          <a:p>
            <a:pPr algn="ctr"/>
            <a:r>
              <a:rPr lang="en-GB" sz="1100" dirty="0"/>
              <a:t>We also take part in Rossendale Leisure Trust Primary Schools sports program which allows children to participate in competitions with other local schools. Children are transported to several venues including The Valley Leadership Academy in Waterfoot giving them a sense of community sport. </a:t>
            </a:r>
          </a:p>
          <a:p>
            <a:pPr algn="ctr"/>
            <a:endParaRPr lang="en-GB" sz="1100" dirty="0"/>
          </a:p>
          <a:p>
            <a:pPr algn="ctr"/>
            <a:r>
              <a:rPr lang="en-GB" sz="1100" dirty="0"/>
              <a:t>Parental support with transportation and support for after school events is essential. </a:t>
            </a:r>
          </a:p>
        </p:txBody>
      </p:sp>
      <p:pic>
        <p:nvPicPr>
          <p:cNvPr id="4" name="Picture 3">
            <a:extLst>
              <a:ext uri="{FF2B5EF4-FFF2-40B4-BE49-F238E27FC236}">
                <a16:creationId xmlns:a16="http://schemas.microsoft.com/office/drawing/2014/main" id="{0D6E811D-835A-5014-2405-A4BD73A57371}"/>
              </a:ext>
            </a:extLst>
          </p:cNvPr>
          <p:cNvPicPr>
            <a:picLocks noChangeAspect="1"/>
          </p:cNvPicPr>
          <p:nvPr/>
        </p:nvPicPr>
        <p:blipFill>
          <a:blip r:embed="rId2"/>
          <a:stretch>
            <a:fillRect/>
          </a:stretch>
        </p:blipFill>
        <p:spPr>
          <a:xfrm>
            <a:off x="752474" y="6134100"/>
            <a:ext cx="1312001" cy="1755457"/>
          </a:xfrm>
          <a:prstGeom prst="rect">
            <a:avLst/>
          </a:prstGeom>
        </p:spPr>
      </p:pic>
      <p:pic>
        <p:nvPicPr>
          <p:cNvPr id="5" name="Picture 4">
            <a:extLst>
              <a:ext uri="{FF2B5EF4-FFF2-40B4-BE49-F238E27FC236}">
                <a16:creationId xmlns:a16="http://schemas.microsoft.com/office/drawing/2014/main" id="{D62B510E-7A30-EDDA-49D8-04931C20AA09}"/>
              </a:ext>
            </a:extLst>
          </p:cNvPr>
          <p:cNvPicPr>
            <a:picLocks noChangeAspect="1"/>
          </p:cNvPicPr>
          <p:nvPr/>
        </p:nvPicPr>
        <p:blipFill>
          <a:blip r:embed="rId3"/>
          <a:stretch>
            <a:fillRect/>
          </a:stretch>
        </p:blipFill>
        <p:spPr>
          <a:xfrm>
            <a:off x="2884503" y="6134100"/>
            <a:ext cx="1088993" cy="1755457"/>
          </a:xfrm>
          <a:prstGeom prst="rect">
            <a:avLst/>
          </a:prstGeom>
        </p:spPr>
      </p:pic>
      <p:sp>
        <p:nvSpPr>
          <p:cNvPr id="3" name="Slide Number Placeholder 2">
            <a:extLst>
              <a:ext uri="{FF2B5EF4-FFF2-40B4-BE49-F238E27FC236}">
                <a16:creationId xmlns:a16="http://schemas.microsoft.com/office/drawing/2014/main" id="{080498DD-01A5-EB80-DF78-7F7A988F1770}"/>
              </a:ext>
            </a:extLst>
          </p:cNvPr>
          <p:cNvSpPr>
            <a:spLocks noGrp="1"/>
          </p:cNvSpPr>
          <p:nvPr>
            <p:ph type="sldNum" sz="quarter" idx="12"/>
          </p:nvPr>
        </p:nvSpPr>
        <p:spPr/>
        <p:txBody>
          <a:bodyPr/>
          <a:lstStyle/>
          <a:p>
            <a:fld id="{762EE79F-0A75-4031-87FF-9107E81F6B89}" type="slidenum">
              <a:rPr lang="en-GB" smtClean="0"/>
              <a:t>8</a:t>
            </a:fld>
            <a:endParaRPr lang="en-GB"/>
          </a:p>
        </p:txBody>
      </p:sp>
      <p:pic>
        <p:nvPicPr>
          <p:cNvPr id="6" name="Picture 5">
            <a:extLst>
              <a:ext uri="{FF2B5EF4-FFF2-40B4-BE49-F238E27FC236}">
                <a16:creationId xmlns:a16="http://schemas.microsoft.com/office/drawing/2014/main" id="{A65B3F1A-24E0-01DD-6F2A-095B6CC5A192}"/>
              </a:ext>
            </a:extLst>
          </p:cNvPr>
          <p:cNvPicPr>
            <a:picLocks noChangeAspect="1"/>
          </p:cNvPicPr>
          <p:nvPr/>
        </p:nvPicPr>
        <p:blipFill>
          <a:blip r:embed="rId4"/>
          <a:stretch>
            <a:fillRect/>
          </a:stretch>
        </p:blipFill>
        <p:spPr>
          <a:xfrm>
            <a:off x="4793525" y="6134100"/>
            <a:ext cx="1312001" cy="1750209"/>
          </a:xfrm>
          <a:prstGeom prst="rect">
            <a:avLst/>
          </a:prstGeom>
        </p:spPr>
      </p:pic>
    </p:spTree>
    <p:extLst>
      <p:ext uri="{BB962C8B-B14F-4D97-AF65-F5344CB8AC3E}">
        <p14:creationId xmlns:p14="http://schemas.microsoft.com/office/powerpoint/2010/main" val="2790412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897D0-7D69-AE2F-C150-5B0D5D5D83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01F2FD-7A30-9F14-E201-E98861824A41}"/>
              </a:ext>
            </a:extLst>
          </p:cNvPr>
          <p:cNvSpPr txBox="1"/>
          <p:nvPr/>
        </p:nvSpPr>
        <p:spPr>
          <a:xfrm>
            <a:off x="649173" y="676275"/>
            <a:ext cx="5657850" cy="4739759"/>
          </a:xfrm>
          <a:prstGeom prst="rect">
            <a:avLst/>
          </a:prstGeom>
          <a:noFill/>
        </p:spPr>
        <p:txBody>
          <a:bodyPr wrap="square" rtlCol="0">
            <a:spAutoFit/>
          </a:bodyPr>
          <a:lstStyle/>
          <a:p>
            <a:pPr algn="ctr">
              <a:buNone/>
            </a:pPr>
            <a:r>
              <a:rPr lang="en-US" sz="1600" b="1" dirty="0">
                <a:solidFill>
                  <a:srgbClr val="000000"/>
                </a:solidFill>
                <a:ea typeface="Times New Roman" panose="02020603050405020304" pitchFamily="18" charset="0"/>
              </a:rPr>
              <a:t>Being Equipped for the Day</a:t>
            </a:r>
            <a:endParaRPr lang="en-US" sz="1600" b="1" dirty="0">
              <a:solidFill>
                <a:srgbClr val="000000"/>
              </a:solidFill>
              <a:effectLst/>
              <a:ea typeface="Times New Roman" panose="02020603050405020304" pitchFamily="18" charset="0"/>
            </a:endParaRPr>
          </a:p>
          <a:p>
            <a:pPr algn="ctr">
              <a:buNone/>
            </a:pPr>
            <a:endParaRPr lang="en-US" sz="1100" b="1" dirty="0">
              <a:solidFill>
                <a:srgbClr val="000000"/>
              </a:solidFill>
              <a:ea typeface="Times New Roman" panose="02020603050405020304" pitchFamily="18" charset="0"/>
            </a:endParaRPr>
          </a:p>
          <a:p>
            <a:pPr algn="ctr">
              <a:buNone/>
            </a:pPr>
            <a:r>
              <a:rPr lang="en-US" sz="1100" b="1" dirty="0">
                <a:solidFill>
                  <a:srgbClr val="000000"/>
                </a:solidFill>
                <a:effectLst/>
                <a:ea typeface="Times New Roman" panose="02020603050405020304" pitchFamily="18" charset="0"/>
              </a:rPr>
              <a:t>Snacks and Drinks</a:t>
            </a:r>
            <a:endParaRPr lang="en-GB" sz="1100" dirty="0">
              <a:effectLst/>
              <a:ea typeface="Times New Roman" panose="02020603050405020304" pitchFamily="18" charset="0"/>
            </a:endParaRPr>
          </a:p>
          <a:p>
            <a:pPr>
              <a:buNone/>
            </a:pPr>
            <a:r>
              <a:rPr lang="en-US" sz="1100" dirty="0">
                <a:solidFill>
                  <a:srgbClr val="000000"/>
                </a:solidFill>
                <a:effectLst/>
                <a:ea typeface="Times New Roman" panose="02020603050405020304" pitchFamily="18" charset="0"/>
              </a:rPr>
              <a:t>Reception Class has a snack table, where fruit and water are available all day (children may bring their own piece of fruit from home – no grapes due to choking hazard).  A carton of milk is provided each morning on arrival into class.</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Year 1 and Year 2 are provided with free fruit on a daily basis and are encouraged to bring a bottle of water to school each day.</a:t>
            </a:r>
            <a:endParaRPr lang="en-GB" sz="1100" dirty="0">
              <a:effectLst/>
              <a:ea typeface="Times New Roman" panose="02020603050405020304" pitchFamily="18" charset="0"/>
            </a:endParaRPr>
          </a:p>
          <a:p>
            <a:pPr algn="ctr">
              <a:buNone/>
            </a:pPr>
            <a:r>
              <a:rPr lang="en-US" sz="1100" b="1" dirty="0">
                <a:solidFill>
                  <a:srgbClr val="000000"/>
                </a:solidFill>
                <a:effectLst/>
                <a:ea typeface="Times New Roman" panose="02020603050405020304" pitchFamily="18" charset="0"/>
              </a:rPr>
              <a:t>Blue Reading Bags</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Your child will often have books or other equipment to carry to and from school.  To ensure everything remains in good condition your child will be provided with a blue reading bag.  This should be brought to school every day and checked every evening for letters from the school.  The first blue bag will be provided free of charge, with replacements available from the office at a small charge.</a:t>
            </a:r>
            <a:endParaRPr lang="en-GB" sz="1100" dirty="0">
              <a:effectLst/>
              <a:ea typeface="Times New Roman" panose="02020603050405020304" pitchFamily="18" charset="0"/>
            </a:endParaRPr>
          </a:p>
          <a:p>
            <a:pPr algn="ctr">
              <a:buNone/>
            </a:pPr>
            <a:r>
              <a:rPr lang="en-US" sz="1100" b="1" dirty="0">
                <a:solidFill>
                  <a:srgbClr val="000000"/>
                </a:solidFill>
                <a:effectLst/>
                <a:ea typeface="Times New Roman" panose="02020603050405020304" pitchFamily="18" charset="0"/>
              </a:rPr>
              <a:t>Medicines in School</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There are occasions when children need to take medicines even though they are well enough to attend school.  However, if children require medicine, parents are advised to arrange doses around the school day e.g. Breakfast time, tea-time and bedtime.  If children do require medication during the school day, parents should make arrangements with school via the school office.</a:t>
            </a:r>
            <a:endParaRPr lang="en-GB" sz="1100" dirty="0">
              <a:effectLst/>
              <a:ea typeface="Times New Roman" panose="02020603050405020304" pitchFamily="18" charset="0"/>
            </a:endParaRPr>
          </a:p>
          <a:p>
            <a:pPr algn="just">
              <a:buNone/>
            </a:pPr>
            <a:r>
              <a:rPr lang="en-US" sz="1100" dirty="0">
                <a:solidFill>
                  <a:srgbClr val="000000"/>
                </a:solidFill>
                <a:effectLst/>
                <a:ea typeface="Times New Roman" panose="02020603050405020304" pitchFamily="18" charset="0"/>
              </a:rPr>
              <a:t>If you child requires an inhaler for asthma, please let the class teacher know so that it can be kept in an agreed place where it is accessible for your child.</a:t>
            </a:r>
            <a:endParaRPr lang="en-GB" sz="1100" dirty="0">
              <a:effectLst/>
              <a:ea typeface="Times New Roman" panose="02020603050405020304" pitchFamily="18" charset="0"/>
            </a:endParaRPr>
          </a:p>
          <a:p>
            <a:pPr algn="ctr">
              <a:buNone/>
            </a:pPr>
            <a:r>
              <a:rPr lang="en-US" sz="1100" b="1"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a:p>
            <a:pPr algn="ctr">
              <a:buNone/>
            </a:pPr>
            <a:r>
              <a:rPr lang="en-US" sz="1100" b="1" dirty="0">
                <a:solidFill>
                  <a:srgbClr val="000000"/>
                </a:solidFill>
                <a:effectLst/>
                <a:ea typeface="Times New Roman" panose="02020603050405020304" pitchFamily="18" charset="0"/>
              </a:rPr>
              <a:t>First Aid</a:t>
            </a:r>
            <a:endParaRPr lang="en-GB" sz="1100" dirty="0">
              <a:effectLst/>
              <a:ea typeface="Times New Roman" panose="02020603050405020304" pitchFamily="18" charset="0"/>
            </a:endParaRPr>
          </a:p>
          <a:p>
            <a:pPr algn="just">
              <a:buNone/>
            </a:pPr>
            <a:r>
              <a:rPr lang="en-US" sz="1100" dirty="0">
                <a:solidFill>
                  <a:srgbClr val="000000"/>
                </a:solidFill>
                <a:ea typeface="Times New Roman" panose="02020603050405020304" pitchFamily="18" charset="0"/>
              </a:rPr>
              <a:t>Many</a:t>
            </a:r>
            <a:r>
              <a:rPr lang="en-US" sz="1100" dirty="0">
                <a:solidFill>
                  <a:srgbClr val="000000"/>
                </a:solidFill>
                <a:effectLst/>
                <a:ea typeface="Times New Roman" panose="02020603050405020304" pitchFamily="18" charset="0"/>
              </a:rPr>
              <a:t> of our staff are qualified </a:t>
            </a:r>
            <a:r>
              <a:rPr lang="en-US" sz="1100" dirty="0">
                <a:solidFill>
                  <a:srgbClr val="000000"/>
                </a:solidFill>
                <a:ea typeface="Times New Roman" panose="02020603050405020304" pitchFamily="18" charset="0"/>
              </a:rPr>
              <a:t>in </a:t>
            </a:r>
            <a:r>
              <a:rPr lang="en-US" sz="1100" dirty="0" err="1">
                <a:solidFill>
                  <a:srgbClr val="000000"/>
                </a:solidFill>
                <a:effectLst/>
                <a:ea typeface="Times New Roman" panose="02020603050405020304" pitchFamily="18" charset="0"/>
              </a:rPr>
              <a:t>Paediatric</a:t>
            </a:r>
            <a:r>
              <a:rPr lang="en-US" sz="1100" dirty="0">
                <a:solidFill>
                  <a:srgbClr val="000000"/>
                </a:solidFill>
                <a:effectLst/>
                <a:ea typeface="Times New Roman" panose="02020603050405020304" pitchFamily="18" charset="0"/>
              </a:rPr>
              <a:t> First Aid.  If you child has an accident in school, first aid will be administered by a full trained member of staff and a slip sent home. </a:t>
            </a:r>
            <a:endParaRPr lang="en-GB" sz="1100" dirty="0">
              <a:effectLst/>
              <a:ea typeface="Times New Roman" panose="02020603050405020304" pitchFamily="18" charset="0"/>
            </a:endParaRPr>
          </a:p>
          <a:p>
            <a:pPr algn="ctr"/>
            <a:r>
              <a:rPr lang="en-US" sz="11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p:txBody>
      </p:sp>
      <p:sp>
        <p:nvSpPr>
          <p:cNvPr id="3" name="Slide Number Placeholder 2">
            <a:extLst>
              <a:ext uri="{FF2B5EF4-FFF2-40B4-BE49-F238E27FC236}">
                <a16:creationId xmlns:a16="http://schemas.microsoft.com/office/drawing/2014/main" id="{EBCAE815-B5BF-8122-ACBA-A63DD0892952}"/>
              </a:ext>
            </a:extLst>
          </p:cNvPr>
          <p:cNvSpPr>
            <a:spLocks noGrp="1"/>
          </p:cNvSpPr>
          <p:nvPr>
            <p:ph type="sldNum" sz="quarter" idx="12"/>
          </p:nvPr>
        </p:nvSpPr>
        <p:spPr/>
        <p:txBody>
          <a:bodyPr/>
          <a:lstStyle/>
          <a:p>
            <a:fld id="{762EE79F-0A75-4031-87FF-9107E81F6B89}" type="slidenum">
              <a:rPr lang="en-GB" smtClean="0"/>
              <a:t>9</a:t>
            </a:fld>
            <a:endParaRPr lang="en-GB"/>
          </a:p>
        </p:txBody>
      </p:sp>
      <p:pic>
        <p:nvPicPr>
          <p:cNvPr id="4" name="Picture 3">
            <a:extLst>
              <a:ext uri="{FF2B5EF4-FFF2-40B4-BE49-F238E27FC236}">
                <a16:creationId xmlns:a16="http://schemas.microsoft.com/office/drawing/2014/main" id="{ED8B2D0C-9C4E-1269-2158-1DEA4B5A8748}"/>
              </a:ext>
            </a:extLst>
          </p:cNvPr>
          <p:cNvPicPr>
            <a:picLocks noChangeAspect="1"/>
          </p:cNvPicPr>
          <p:nvPr/>
        </p:nvPicPr>
        <p:blipFill>
          <a:blip r:embed="rId2"/>
          <a:stretch>
            <a:fillRect/>
          </a:stretch>
        </p:blipFill>
        <p:spPr>
          <a:xfrm>
            <a:off x="2741187" y="6469142"/>
            <a:ext cx="1623060" cy="1315403"/>
          </a:xfrm>
          <a:prstGeom prst="rect">
            <a:avLst/>
          </a:prstGeom>
        </p:spPr>
      </p:pic>
      <p:pic>
        <p:nvPicPr>
          <p:cNvPr id="5" name="Picture 4">
            <a:extLst>
              <a:ext uri="{FF2B5EF4-FFF2-40B4-BE49-F238E27FC236}">
                <a16:creationId xmlns:a16="http://schemas.microsoft.com/office/drawing/2014/main" id="{559301E6-3097-B6BC-A295-F86AF5ADDAB7}"/>
              </a:ext>
            </a:extLst>
          </p:cNvPr>
          <p:cNvPicPr>
            <a:picLocks noChangeAspect="1"/>
          </p:cNvPicPr>
          <p:nvPr/>
        </p:nvPicPr>
        <p:blipFill>
          <a:blip r:embed="rId3"/>
          <a:stretch>
            <a:fillRect/>
          </a:stretch>
        </p:blipFill>
        <p:spPr>
          <a:xfrm>
            <a:off x="781051" y="6469142"/>
            <a:ext cx="1712704" cy="1284527"/>
          </a:xfrm>
          <a:prstGeom prst="rect">
            <a:avLst/>
          </a:prstGeom>
        </p:spPr>
      </p:pic>
      <p:pic>
        <p:nvPicPr>
          <p:cNvPr id="6" name="Picture 5">
            <a:extLst>
              <a:ext uri="{FF2B5EF4-FFF2-40B4-BE49-F238E27FC236}">
                <a16:creationId xmlns:a16="http://schemas.microsoft.com/office/drawing/2014/main" id="{048A46E3-592A-ED49-222E-9F803DF543E2}"/>
              </a:ext>
            </a:extLst>
          </p:cNvPr>
          <p:cNvPicPr>
            <a:picLocks noChangeAspect="1"/>
          </p:cNvPicPr>
          <p:nvPr/>
        </p:nvPicPr>
        <p:blipFill>
          <a:blip r:embed="rId4"/>
          <a:stretch>
            <a:fillRect/>
          </a:stretch>
        </p:blipFill>
        <p:spPr>
          <a:xfrm>
            <a:off x="4594320" y="6469142"/>
            <a:ext cx="1712703" cy="1284527"/>
          </a:xfrm>
          <a:prstGeom prst="rect">
            <a:avLst/>
          </a:prstGeom>
        </p:spPr>
      </p:pic>
    </p:spTree>
    <p:extLst>
      <p:ext uri="{BB962C8B-B14F-4D97-AF65-F5344CB8AC3E}">
        <p14:creationId xmlns:p14="http://schemas.microsoft.com/office/powerpoint/2010/main" val="3852485239"/>
      </p:ext>
    </p:extLst>
  </p:cSld>
  <p:clrMapOvr>
    <a:masterClrMapping/>
  </p:clrMapOvr>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958</TotalTime>
  <Words>3487</Words>
  <Application>Microsoft Office PowerPoint</Application>
  <PresentationFormat>On-screen Show (4:3)</PresentationFormat>
  <Paragraphs>328</Paragraphs>
  <Slides>14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Calibri</vt:lpstr>
      <vt:lpstr>Calibri Light</vt:lpstr>
      <vt:lpstr>Century Gothic</vt:lpstr>
      <vt:lpstr>Comic Sans MS</vt:lpstr>
      <vt:lpstr>Symbol</vt:lpstr>
      <vt:lpstr>Times New Roman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Zoe Wild</dc:creator>
  <cp:lastModifiedBy>Zoe Wild</cp:lastModifiedBy>
  <cp:revision>40</cp:revision>
  <cp:lastPrinted>2025-06-19T09:25:53Z</cp:lastPrinted>
  <dcterms:created xsi:type="dcterms:W3CDTF">2025-05-16T11:12:31Z</dcterms:created>
  <dcterms:modified xsi:type="dcterms:W3CDTF">2025-06-19T09:37:09Z</dcterms:modified>
</cp:coreProperties>
</file>